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9"/>
  </p:notesMasterIdLst>
  <p:sldIdLst>
    <p:sldId id="331" r:id="rId2"/>
    <p:sldId id="332" r:id="rId3"/>
    <p:sldId id="505" r:id="rId4"/>
    <p:sldId id="509" r:id="rId5"/>
    <p:sldId id="516" r:id="rId6"/>
    <p:sldId id="517" r:id="rId7"/>
    <p:sldId id="518" r:id="rId8"/>
    <p:sldId id="523" r:id="rId9"/>
    <p:sldId id="526" r:id="rId10"/>
    <p:sldId id="536" r:id="rId11"/>
    <p:sldId id="360" r:id="rId12"/>
    <p:sldId id="416" r:id="rId13"/>
    <p:sldId id="417" r:id="rId14"/>
    <p:sldId id="418" r:id="rId15"/>
    <p:sldId id="419" r:id="rId16"/>
    <p:sldId id="420" r:id="rId17"/>
    <p:sldId id="362" r:id="rId18"/>
    <p:sldId id="421" r:id="rId19"/>
    <p:sldId id="370" r:id="rId20"/>
    <p:sldId id="422" r:id="rId21"/>
    <p:sldId id="423" r:id="rId22"/>
    <p:sldId id="424" r:id="rId23"/>
    <p:sldId id="425" r:id="rId24"/>
    <p:sldId id="426" r:id="rId25"/>
    <p:sldId id="427" r:id="rId26"/>
    <p:sldId id="428" r:id="rId27"/>
    <p:sldId id="429" r:id="rId28"/>
    <p:sldId id="430" r:id="rId29"/>
    <p:sldId id="431" r:id="rId30"/>
    <p:sldId id="432" r:id="rId31"/>
    <p:sldId id="433" r:id="rId32"/>
    <p:sldId id="434" r:id="rId33"/>
    <p:sldId id="435" r:id="rId34"/>
    <p:sldId id="436" r:id="rId35"/>
    <p:sldId id="437" r:id="rId36"/>
    <p:sldId id="438" r:id="rId37"/>
    <p:sldId id="439" r:id="rId38"/>
    <p:sldId id="440" r:id="rId39"/>
    <p:sldId id="441" r:id="rId40"/>
    <p:sldId id="395" r:id="rId41"/>
    <p:sldId id="442" r:id="rId42"/>
    <p:sldId id="443" r:id="rId43"/>
    <p:sldId id="444" r:id="rId44"/>
    <p:sldId id="445" r:id="rId45"/>
    <p:sldId id="446" r:id="rId46"/>
    <p:sldId id="447" r:id="rId47"/>
    <p:sldId id="448" r:id="rId48"/>
    <p:sldId id="449" r:id="rId49"/>
    <p:sldId id="450" r:id="rId50"/>
    <p:sldId id="451" r:id="rId51"/>
    <p:sldId id="452" r:id="rId52"/>
    <p:sldId id="453" r:id="rId53"/>
    <p:sldId id="454" r:id="rId54"/>
    <p:sldId id="455" r:id="rId55"/>
    <p:sldId id="456" r:id="rId56"/>
    <p:sldId id="415" r:id="rId57"/>
    <p:sldId id="400" r:id="rId58"/>
    <p:sldId id="401" r:id="rId59"/>
    <p:sldId id="457" r:id="rId60"/>
    <p:sldId id="458" r:id="rId61"/>
    <p:sldId id="459" r:id="rId62"/>
    <p:sldId id="460" r:id="rId63"/>
    <p:sldId id="461" r:id="rId64"/>
    <p:sldId id="462" r:id="rId65"/>
    <p:sldId id="463" r:id="rId66"/>
    <p:sldId id="464" r:id="rId67"/>
    <p:sldId id="465" r:id="rId68"/>
    <p:sldId id="466" r:id="rId69"/>
    <p:sldId id="467" r:id="rId70"/>
    <p:sldId id="468" r:id="rId71"/>
    <p:sldId id="470" r:id="rId72"/>
    <p:sldId id="471" r:id="rId73"/>
    <p:sldId id="472" r:id="rId74"/>
    <p:sldId id="473" r:id="rId75"/>
    <p:sldId id="474" r:id="rId76"/>
    <p:sldId id="475" r:id="rId77"/>
    <p:sldId id="476" r:id="rId78"/>
    <p:sldId id="477" r:id="rId79"/>
    <p:sldId id="478" r:id="rId80"/>
    <p:sldId id="479" r:id="rId81"/>
    <p:sldId id="480" r:id="rId82"/>
    <p:sldId id="481" r:id="rId83"/>
    <p:sldId id="482" r:id="rId84"/>
    <p:sldId id="483" r:id="rId85"/>
    <p:sldId id="484" r:id="rId86"/>
    <p:sldId id="485" r:id="rId87"/>
    <p:sldId id="487" r:id="rId88"/>
    <p:sldId id="486" r:id="rId89"/>
    <p:sldId id="488" r:id="rId90"/>
    <p:sldId id="491" r:id="rId91"/>
    <p:sldId id="492" r:id="rId92"/>
    <p:sldId id="493" r:id="rId93"/>
    <p:sldId id="494" r:id="rId94"/>
    <p:sldId id="495" r:id="rId95"/>
    <p:sldId id="496" r:id="rId96"/>
    <p:sldId id="497" r:id="rId97"/>
    <p:sldId id="498" r:id="rId9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p:defaultTextStyle>
  <p:modifyVerifier cryptProviderType="rsaAES" cryptAlgorithmClass="hash" cryptAlgorithmType="typeAny" cryptAlgorithmSid="14" spinCount="100000" saltData="gI/qxPpr/L2zmjxMZ6nk8A==" hashData="gDqTXmQn8fsPEs9VP0F6rqhgroMsYL9tV5wL/Afj8rBe/VJ3d+HyklxggSR3+wwZ6+9gdZwYTGEiV01xvEIUoQ=="/>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4"/>
          </a:solid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EFA07"/>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254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no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254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chemeClr val="accent4">
              <a:hueOff val="3712597"/>
              <a:satOff val="-23099"/>
              <a:lumOff val="5802"/>
            </a:schemeClr>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5E5E5E"/>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9BCEF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5E5E5E"/>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5E5E5E"/>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2871FF"/>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FFFF"/>
          </a:solid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D1F6"/>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E7FE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wholeTbl>
    <a:band2H>
      <a:tcTxStyle/>
      <a:tcStyle>
        <a:tcBdr/>
        <a:fill>
          <a:solidFill>
            <a:srgbClr val="EAEAEA"/>
          </a:solidFill>
        </a:fill>
      </a:tcStyle>
    </a:band2H>
    <a:firstCol>
      <a:tcTxStyle b="on" i="off">
        <a:font>
          <a:latin typeface="Graphik Semibold"/>
          <a:ea typeface="Graphik Semibold"/>
          <a:cs typeface="Graphik Semi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lastRow>
    <a:firstRow>
      <a:tcTxStyle b="on" i="off">
        <a:font>
          <a:latin typeface="Graphik Semibold"/>
          <a:ea typeface="Graphik Semibold"/>
          <a:cs typeface="Graphik Semi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772"/>
    <p:restoredTop sz="88442"/>
  </p:normalViewPr>
  <p:slideViewPr>
    <p:cSldViewPr snapToGrid="0">
      <p:cViewPr varScale="1">
        <p:scale>
          <a:sx n="75" d="100"/>
          <a:sy n="75" d="100"/>
        </p:scale>
        <p:origin x="2840" y="184"/>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xfrm>
            <a:off x="1143000" y="685800"/>
            <a:ext cx="4572000" cy="3429000"/>
          </a:xfrm>
          <a:prstGeom prst="rect">
            <a:avLst/>
          </a:prstGeom>
        </p:spPr>
        <p:txBody>
          <a:bodyPr/>
          <a:lstStyle/>
          <a:p>
            <a:endParaRPr/>
          </a:p>
        </p:txBody>
      </p:sp>
      <p:sp>
        <p:nvSpPr>
          <p:cNvPr id="158" name="Shape 15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463082324"/>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2143129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985029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354251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_tradnl" dirty="0"/>
              <a:t>OBS: El tamaño de los círculos cambio dada la confidencia del modelo</a:t>
            </a:r>
          </a:p>
        </p:txBody>
      </p:sp>
    </p:spTree>
    <p:extLst>
      <p:ext uri="{BB962C8B-B14F-4D97-AF65-F5344CB8AC3E}">
        <p14:creationId xmlns:p14="http://schemas.microsoft.com/office/powerpoint/2010/main" val="1439579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15428201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2311634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21053189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16689497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1886590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_tradnl" dirty="0"/>
              <a:t>Este algoritmo es muy parecido al de k-</a:t>
            </a:r>
            <a:r>
              <a:rPr lang="es-ES_tradnl" dirty="0" err="1"/>
              <a:t>means</a:t>
            </a:r>
            <a:r>
              <a:rPr lang="es-ES_tradnl" dirty="0"/>
              <a:t>, la única diferencia es que GMM el </a:t>
            </a:r>
            <a:r>
              <a:rPr lang="es-ES_tradnl" dirty="0" err="1"/>
              <a:t>asignamiento</a:t>
            </a:r>
            <a:r>
              <a:rPr lang="es-ES_tradnl" dirty="0"/>
              <a:t> de xi al </a:t>
            </a:r>
            <a:r>
              <a:rPr lang="es-ES_tradnl" dirty="0" err="1"/>
              <a:t>cluster</a:t>
            </a:r>
            <a:r>
              <a:rPr lang="es-ES_tradnl" dirty="0"/>
              <a:t> j es débil. Xi pertenece al </a:t>
            </a:r>
            <a:r>
              <a:rPr lang="es-ES_tradnl" dirty="0" err="1"/>
              <a:t>cluster</a:t>
            </a:r>
            <a:r>
              <a:rPr lang="es-ES_tradnl" dirty="0"/>
              <a:t> j con probabilidad </a:t>
            </a:r>
            <a:r>
              <a:rPr lang="es-ES_tradnl" dirty="0" err="1"/>
              <a:t>bji</a:t>
            </a:r>
            <a:r>
              <a:rPr lang="es-ES_tradnl" dirty="0"/>
              <a:t>.</a:t>
            </a:r>
          </a:p>
          <a:p>
            <a:endParaRPr lang="es-ES_tradnl" dirty="0"/>
          </a:p>
          <a:p>
            <a:r>
              <a:rPr lang="es-ES_tradnl" dirty="0"/>
              <a:t>Una vez que termina, nuevas observaciones se establece la pertenencia con la función f(x | </a:t>
            </a:r>
            <a:r>
              <a:rPr lang="es-ES_tradnl" dirty="0" err="1"/>
              <a:t>uj</a:t>
            </a:r>
            <a:r>
              <a:rPr lang="es-ES_tradnl" dirty="0"/>
              <a:t> </a:t>
            </a:r>
            <a:r>
              <a:rPr lang="es-ES_tradnl" dirty="0" err="1"/>
              <a:t>sigmaj</a:t>
            </a:r>
            <a:r>
              <a:rPr lang="es-ES_tradnl" dirty="0"/>
              <a:t>)</a:t>
            </a:r>
          </a:p>
        </p:txBody>
      </p:sp>
    </p:spTree>
    <p:extLst>
      <p:ext uri="{BB962C8B-B14F-4D97-AF65-F5344CB8AC3E}">
        <p14:creationId xmlns:p14="http://schemas.microsoft.com/office/powerpoint/2010/main" val="9781858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2313741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370655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21521093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914400" indent="-914400">
              <a:buFont typeface="+mj-lt"/>
              <a:buAutoNum type="arabicPeriod"/>
              <a:defRPr sz="4600">
                <a:latin typeface="Graphik Compact Regular"/>
                <a:ea typeface="Graphik Compact Regular"/>
                <a:cs typeface="Graphik Compact Regular"/>
                <a:sym typeface="Graphik Compact Regular"/>
              </a:defRPr>
            </a:pPr>
            <a:r>
              <a:rPr lang="es-ES_tradnl" dirty="0"/>
              <a:t>El tamaño del </a:t>
            </a:r>
            <a:r>
              <a:rPr lang="es-ES_tradnl" dirty="0" err="1"/>
              <a:t>cluster</a:t>
            </a:r>
            <a:r>
              <a:rPr lang="es-ES_tradnl" dirty="0"/>
              <a:t> va a ser independiente para cada dimensión.</a:t>
            </a:r>
          </a:p>
          <a:p>
            <a:pPr marL="914400" indent="-914400">
              <a:buFont typeface="+mj-lt"/>
              <a:buAutoNum type="arabicPeriod"/>
              <a:defRPr sz="4600">
                <a:latin typeface="Graphik Compact Regular"/>
                <a:ea typeface="Graphik Compact Regular"/>
                <a:cs typeface="Graphik Compact Regular"/>
                <a:sym typeface="Graphik Compact Regular"/>
              </a:defRPr>
            </a:pPr>
            <a:r>
              <a:rPr lang="es-ES_tradnl" dirty="0"/>
              <a:t>El tamaño del </a:t>
            </a:r>
            <a:r>
              <a:rPr lang="es-ES_tradnl" dirty="0" err="1"/>
              <a:t>cluster</a:t>
            </a:r>
            <a:r>
              <a:rPr lang="es-ES_tradnl" dirty="0"/>
              <a:t> es igual en todas dimensiones (establece </a:t>
            </a:r>
            <a:r>
              <a:rPr lang="es-ES_tradnl" dirty="0" err="1"/>
              <a:t>clusters</a:t>
            </a:r>
            <a:r>
              <a:rPr lang="es-ES_tradnl" dirty="0"/>
              <a:t> similares a los de k-</a:t>
            </a:r>
            <a:r>
              <a:rPr lang="es-ES_tradnl" dirty="0" err="1"/>
              <a:t>means</a:t>
            </a:r>
            <a:r>
              <a:rPr lang="es-ES_tradnl" dirty="0"/>
              <a:t>).</a:t>
            </a:r>
          </a:p>
          <a:p>
            <a:pPr marL="914400" indent="-914400">
              <a:buFont typeface="+mj-lt"/>
              <a:buAutoNum type="arabicPeriod"/>
              <a:defRPr sz="4600">
                <a:latin typeface="Graphik Compact Regular"/>
                <a:ea typeface="Graphik Compact Regular"/>
                <a:cs typeface="Graphik Compact Regular"/>
                <a:sym typeface="Graphik Compact Regular"/>
              </a:defRPr>
            </a:pPr>
            <a:r>
              <a:rPr lang="es-ES_tradnl" dirty="0"/>
              <a:t>Hay covarianza entre los atributos haciendo que la distribución se oriente en cualquier sentido. Es el más caro de calcular computacionalmente.</a:t>
            </a:r>
          </a:p>
          <a:p>
            <a:endParaRPr lang="es-ES_tradnl" dirty="0"/>
          </a:p>
        </p:txBody>
      </p:sp>
    </p:spTree>
    <p:extLst>
      <p:ext uri="{BB962C8B-B14F-4D97-AF65-F5344CB8AC3E}">
        <p14:creationId xmlns:p14="http://schemas.microsoft.com/office/powerpoint/2010/main" val="26103672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24743140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_tradnl" dirty="0"/>
              <a:t>El origen de datos no es normal</a:t>
            </a:r>
          </a:p>
        </p:txBody>
      </p:sp>
    </p:spTree>
    <p:extLst>
      <p:ext uri="{BB962C8B-B14F-4D97-AF65-F5344CB8AC3E}">
        <p14:creationId xmlns:p14="http://schemas.microsoft.com/office/powerpoint/2010/main" val="7528651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19267268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10018618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9366326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_tradnl" dirty="0"/>
              <a:t>Bayesiano penaliza más la complejidad</a:t>
            </a:r>
          </a:p>
        </p:txBody>
      </p:sp>
    </p:spTree>
    <p:extLst>
      <p:ext uri="{BB962C8B-B14F-4D97-AF65-F5344CB8AC3E}">
        <p14:creationId xmlns:p14="http://schemas.microsoft.com/office/powerpoint/2010/main" val="24666044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 dirty="0"/>
              <a:t>Un </a:t>
            </a:r>
            <a:r>
              <a:rPr lang="es-ES" dirty="0" err="1"/>
              <a:t>autoencoder</a:t>
            </a:r>
            <a:r>
              <a:rPr lang="es-ES" dirty="0"/>
              <a:t> </a:t>
            </a:r>
            <a:r>
              <a:rPr lang="es-ES" b="1" dirty="0"/>
              <a:t>es un tipo de red neuronal artificial que se utiliza para aprender representaciones eficientes de datos</a:t>
            </a:r>
            <a:endParaRPr lang="es-ES_tradnl" dirty="0"/>
          </a:p>
        </p:txBody>
      </p:sp>
    </p:spTree>
    <p:extLst>
      <p:ext uri="{BB962C8B-B14F-4D97-AF65-F5344CB8AC3E}">
        <p14:creationId xmlns:p14="http://schemas.microsoft.com/office/powerpoint/2010/main" val="12098190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252561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17999"/>
              </a:lnSpc>
              <a:spcBef>
                <a:spcPts val="0"/>
              </a:spcBef>
              <a:spcAft>
                <a:spcPts val="0"/>
              </a:spcAft>
              <a:buClrTx/>
              <a:buSzTx/>
              <a:buFontTx/>
              <a:buNone/>
              <a:tabLst/>
              <a:defRPr/>
            </a:pPr>
            <a:r>
              <a:rPr lang="es-ES" dirty="0"/>
              <a:t>El muestreo de varios puntos en un mismo subconjunto favorece la diversidad de los modelos, reduce la varianza, y ayuda a controlar el efecto de los valores extremos.</a:t>
            </a:r>
          </a:p>
          <a:p>
            <a:endParaRPr lang="es-ES_tradnl" dirty="0"/>
          </a:p>
        </p:txBody>
      </p:sp>
    </p:spTree>
    <p:extLst>
      <p:ext uri="{BB962C8B-B14F-4D97-AF65-F5344CB8AC3E}">
        <p14:creationId xmlns:p14="http://schemas.microsoft.com/office/powerpoint/2010/main" val="35935898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13167930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 dirty="0"/>
              <a:t>Esta transformación de ejes de datos a ejes principales es una transformación afín, lo que básicamente significa que se compone de traslación, rotación y escalado uniforme. </a:t>
            </a:r>
          </a:p>
          <a:p>
            <a:endParaRPr lang="es-ES_tradnl" dirty="0"/>
          </a:p>
        </p:txBody>
      </p:sp>
    </p:spTree>
    <p:extLst>
      <p:ext uri="{BB962C8B-B14F-4D97-AF65-F5344CB8AC3E}">
        <p14:creationId xmlns:p14="http://schemas.microsoft.com/office/powerpoint/2010/main" val="25240860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dirty="0"/>
              <a:t>Este conjunto de </a:t>
            </a:r>
            <a:r>
              <a:rPr lang="en-US" dirty="0" err="1"/>
              <a:t>datos</a:t>
            </a:r>
            <a:r>
              <a:rPr lang="en-US" dirty="0"/>
              <a:t> de </a:t>
            </a:r>
            <a:r>
              <a:rPr lang="en-US" dirty="0" err="1"/>
              <a:t>dimensión</a:t>
            </a:r>
            <a:r>
              <a:rPr lang="en-US" dirty="0"/>
              <a:t> </a:t>
            </a:r>
            <a:r>
              <a:rPr lang="en-US" dirty="0" err="1"/>
              <a:t>reducida</a:t>
            </a:r>
            <a:r>
              <a:rPr lang="en-US" dirty="0"/>
              <a:t> es, </a:t>
            </a:r>
            <a:r>
              <a:rPr lang="en-US" dirty="0" err="1"/>
              <a:t>en</a:t>
            </a:r>
            <a:r>
              <a:rPr lang="en-US" dirty="0"/>
              <a:t> </a:t>
            </a:r>
            <a:r>
              <a:rPr lang="en-US" dirty="0" err="1"/>
              <a:t>cierto</a:t>
            </a:r>
            <a:r>
              <a:rPr lang="en-US" dirty="0"/>
              <a:t> </a:t>
            </a:r>
            <a:r>
              <a:rPr lang="en-US" dirty="0" err="1"/>
              <a:t>sentido</a:t>
            </a:r>
            <a:r>
              <a:rPr lang="en-US" dirty="0"/>
              <a:t>, "lo </a:t>
            </a:r>
            <a:r>
              <a:rPr lang="en-US" dirty="0" err="1"/>
              <a:t>suficientemente</a:t>
            </a:r>
            <a:r>
              <a:rPr lang="en-US" dirty="0"/>
              <a:t> bueno" para </a:t>
            </a:r>
            <a:r>
              <a:rPr lang="en-US" dirty="0" err="1"/>
              <a:t>codificar</a:t>
            </a:r>
            <a:r>
              <a:rPr lang="en-US" dirty="0"/>
              <a:t> las </a:t>
            </a:r>
            <a:r>
              <a:rPr lang="en-US" dirty="0" err="1"/>
              <a:t>relaciones</a:t>
            </a:r>
            <a:r>
              <a:rPr lang="en-US" dirty="0"/>
              <a:t> </a:t>
            </a:r>
            <a:r>
              <a:rPr lang="en-US" dirty="0" err="1"/>
              <a:t>más</a:t>
            </a:r>
            <a:r>
              <a:rPr lang="en-US" dirty="0"/>
              <a:t> </a:t>
            </a:r>
            <a:r>
              <a:rPr lang="en-US" dirty="0" err="1"/>
              <a:t>importantes</a:t>
            </a:r>
            <a:r>
              <a:rPr lang="en-US" dirty="0"/>
              <a:t> entre </a:t>
            </a:r>
            <a:r>
              <a:rPr lang="en-US" dirty="0" err="1"/>
              <a:t>los</a:t>
            </a:r>
            <a:r>
              <a:rPr lang="en-US" dirty="0"/>
              <a:t> puntos: a </a:t>
            </a:r>
            <a:r>
              <a:rPr lang="en-US" dirty="0" err="1"/>
              <a:t>pesar</a:t>
            </a:r>
            <a:r>
              <a:rPr lang="en-US" dirty="0"/>
              <a:t> de </a:t>
            </a:r>
            <a:r>
              <a:rPr lang="en-US" dirty="0" err="1"/>
              <a:t>reducir</a:t>
            </a:r>
            <a:r>
              <a:rPr lang="en-US" dirty="0"/>
              <a:t> la </a:t>
            </a:r>
            <a:r>
              <a:rPr lang="en-US" dirty="0" err="1"/>
              <a:t>dimensión</a:t>
            </a:r>
            <a:r>
              <a:rPr lang="en-US" dirty="0"/>
              <a:t> de </a:t>
            </a:r>
            <a:r>
              <a:rPr lang="en-US" dirty="0" err="1"/>
              <a:t>los</a:t>
            </a:r>
            <a:r>
              <a:rPr lang="en-US" dirty="0"/>
              <a:t> </a:t>
            </a:r>
            <a:r>
              <a:rPr lang="en-US" dirty="0" err="1"/>
              <a:t>datos</a:t>
            </a:r>
            <a:r>
              <a:rPr lang="en-US" dirty="0"/>
              <a:t> </a:t>
            </a:r>
            <a:r>
              <a:rPr lang="en-US" dirty="0" err="1"/>
              <a:t>en</a:t>
            </a:r>
            <a:r>
              <a:rPr lang="en-US" dirty="0"/>
              <a:t> un 50%, la </a:t>
            </a:r>
            <a:r>
              <a:rPr lang="en-US" dirty="0" err="1"/>
              <a:t>relación</a:t>
            </a:r>
            <a:r>
              <a:rPr lang="en-US" dirty="0"/>
              <a:t> general entre </a:t>
            </a:r>
            <a:r>
              <a:rPr lang="en-US" dirty="0" err="1"/>
              <a:t>los</a:t>
            </a:r>
            <a:r>
              <a:rPr lang="en-US" dirty="0"/>
              <a:t> puntos de </a:t>
            </a:r>
            <a:r>
              <a:rPr lang="en-US" dirty="0" err="1"/>
              <a:t>datos</a:t>
            </a:r>
            <a:r>
              <a:rPr lang="en-US" dirty="0"/>
              <a:t> se </a:t>
            </a:r>
            <a:r>
              <a:rPr lang="en-US" dirty="0" err="1"/>
              <a:t>conserva</a:t>
            </a:r>
            <a:r>
              <a:rPr lang="en-US" dirty="0"/>
              <a:t> </a:t>
            </a:r>
            <a:r>
              <a:rPr lang="en-US" dirty="0" err="1"/>
              <a:t>en</a:t>
            </a:r>
            <a:r>
              <a:rPr lang="en-US" dirty="0"/>
              <a:t> </a:t>
            </a:r>
            <a:r>
              <a:rPr lang="en-US" dirty="0" err="1"/>
              <a:t>su</a:t>
            </a:r>
            <a:r>
              <a:rPr lang="en-US" dirty="0"/>
              <a:t> mayor </a:t>
            </a:r>
            <a:r>
              <a:rPr lang="en-US" dirty="0" err="1"/>
              <a:t>parte</a:t>
            </a:r>
            <a:r>
              <a:rPr lang="en-US" dirty="0"/>
              <a:t>.</a:t>
            </a:r>
          </a:p>
          <a:p>
            <a:endParaRPr lang="es-ES_tradnl" dirty="0"/>
          </a:p>
        </p:txBody>
      </p:sp>
    </p:spTree>
    <p:extLst>
      <p:ext uri="{BB962C8B-B14F-4D97-AF65-F5344CB8AC3E}">
        <p14:creationId xmlns:p14="http://schemas.microsoft.com/office/powerpoint/2010/main" val="24459046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7174102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7995945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9098880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2451200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5765958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24775458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2124920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505691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4562035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1685715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846683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2543579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2899500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_tradnl" dirty="0"/>
              <a:t>Este tipo de </a:t>
            </a:r>
            <a:r>
              <a:rPr lang="es-ES_tradnl" dirty="0" err="1"/>
              <a:t>clustering</a:t>
            </a:r>
            <a:r>
              <a:rPr lang="es-ES_tradnl" dirty="0"/>
              <a:t> está basado en modelos (distribuciones) a diferencia de k-</a:t>
            </a:r>
            <a:r>
              <a:rPr lang="es-ES_tradnl" dirty="0" err="1"/>
              <a:t>means</a:t>
            </a:r>
            <a:endParaRPr lang="es-ES_tradnl" dirty="0"/>
          </a:p>
        </p:txBody>
      </p:sp>
    </p:spTree>
    <p:extLst>
      <p:ext uri="{BB962C8B-B14F-4D97-AF65-F5344CB8AC3E}">
        <p14:creationId xmlns:p14="http://schemas.microsoft.com/office/powerpoint/2010/main" val="15536721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 dirty="0"/>
              <a:t>Una forma de pensar en el modelo K-</a:t>
            </a:r>
            <a:r>
              <a:rPr lang="es-ES" dirty="0" err="1"/>
              <a:t>means</a:t>
            </a:r>
            <a:r>
              <a:rPr lang="es-ES" dirty="0"/>
              <a:t> es que coloca un círculo en el centro de cada grupo, con un radio definido por el punto más distante del grupo. Este radio actúa como un límite estricto para la asignación de grupos dentro del conjunto de entrenamiento: cualquier punto fuera de este círculo no se considera miembro del grupo. </a:t>
            </a:r>
            <a:endParaRPr lang="es-ES_tradnl" dirty="0"/>
          </a:p>
        </p:txBody>
      </p:sp>
    </p:spTree>
    <p:extLst>
      <p:ext uri="{BB962C8B-B14F-4D97-AF65-F5344CB8AC3E}">
        <p14:creationId xmlns:p14="http://schemas.microsoft.com/office/powerpoint/2010/main" val="2669225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Presentation Title"/>
          <p:cNvSpPr txBox="1">
            <a:spLocks noGrp="1"/>
          </p:cNvSpPr>
          <p:nvPr>
            <p:ph type="title" hasCustomPrompt="1"/>
          </p:nvPr>
        </p:nvSpPr>
        <p:spPr>
          <a:prstGeom prst="rect">
            <a:avLst/>
          </a:prstGeom>
        </p:spPr>
        <p:txBody>
          <a:bodyPr/>
          <a:lstStyle/>
          <a:p>
            <a:r>
              <a:t>Presentation Title</a:t>
            </a:r>
          </a:p>
        </p:txBody>
      </p:sp>
      <p:sp>
        <p:nvSpPr>
          <p:cNvPr id="12" name="Body Level One…"/>
          <p:cNvSpPr txBox="1">
            <a:spLocks noGrp="1"/>
          </p:cNvSpPr>
          <p:nvPr>
            <p:ph type="body" sz="quarter" idx="1" hasCustomPrompt="1"/>
          </p:nvPr>
        </p:nvSpPr>
        <p:spPr>
          <a:prstGeom prst="rect">
            <a:avLst/>
          </a:prstGeom>
        </p:spPr>
        <p:txBody>
          <a:bodyPr/>
          <a:lstStyle/>
          <a:p>
            <a:r>
              <a:t>Presentation Subtitle </a:t>
            </a:r>
          </a:p>
          <a:p>
            <a:pPr lvl="1"/>
            <a:endParaRPr/>
          </a:p>
          <a:p>
            <a:pPr lvl="2"/>
            <a:endParaRPr/>
          </a:p>
          <a:p>
            <a:pPr lvl="3"/>
            <a:endParaRPr/>
          </a:p>
          <a:p>
            <a:pPr lvl="4"/>
            <a:endParaRP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7" name="Body Level One…"/>
          <p:cNvSpPr txBox="1">
            <a:spLocks noGrp="1"/>
          </p:cNvSpPr>
          <p:nvPr>
            <p:ph type="body" sz="half" idx="1" hasCustomPrompt="1"/>
          </p:nvPr>
        </p:nvSpPr>
        <p:spPr>
          <a:xfrm>
            <a:off x="1298277" y="4927600"/>
            <a:ext cx="21863646" cy="3853767"/>
          </a:xfrm>
          <a:prstGeom prst="rect">
            <a:avLst/>
          </a:prstGeom>
        </p:spPr>
        <p:txBody>
          <a:bodyPr anchor="ctr"/>
          <a:lstStyle>
            <a:lvl1pPr algn="ctr" defTabSz="1160859">
              <a:defRPr sz="10200" b="1" spc="-408">
                <a:latin typeface="+mn-lt"/>
                <a:ea typeface="+mn-ea"/>
                <a:cs typeface="+mn-cs"/>
                <a:sym typeface="Graphik"/>
              </a:defRPr>
            </a:lvl1pPr>
            <a:lvl2pPr algn="ctr" defTabSz="1160859">
              <a:defRPr sz="10200" b="1" spc="-408">
                <a:latin typeface="+mn-lt"/>
                <a:ea typeface="+mn-ea"/>
                <a:cs typeface="+mn-cs"/>
                <a:sym typeface="Graphik"/>
              </a:defRPr>
            </a:lvl2pPr>
            <a:lvl3pPr algn="ctr" defTabSz="1160859">
              <a:defRPr sz="10200" b="1" spc="-408">
                <a:latin typeface="+mn-lt"/>
                <a:ea typeface="+mn-ea"/>
                <a:cs typeface="+mn-cs"/>
                <a:sym typeface="Graphik"/>
              </a:defRPr>
            </a:lvl3pPr>
            <a:lvl4pPr algn="ctr" defTabSz="1160859">
              <a:defRPr sz="10200" b="1" spc="-408">
                <a:latin typeface="+mn-lt"/>
                <a:ea typeface="+mn-ea"/>
                <a:cs typeface="+mn-cs"/>
                <a:sym typeface="Graphik"/>
              </a:defRPr>
            </a:lvl4pPr>
            <a:lvl5pPr algn="ctr" defTabSz="1160859">
              <a:defRPr sz="10200" b="1" spc="-408">
                <a:latin typeface="+mn-lt"/>
                <a:ea typeface="+mn-ea"/>
                <a:cs typeface="+mn-cs"/>
                <a:sym typeface="Graphik"/>
              </a:defRPr>
            </a:lvl5pPr>
          </a:lstStyle>
          <a:p>
            <a:r>
              <a:t>Statement</a:t>
            </a:r>
          </a:p>
          <a:p>
            <a:pPr lvl="1"/>
            <a:endParaRPr/>
          </a:p>
          <a:p>
            <a:pPr lvl="2"/>
            <a:endParaRPr/>
          </a:p>
          <a:p>
            <a:pPr lvl="3"/>
            <a:endParaRPr/>
          </a:p>
          <a:p>
            <a:pPr lvl="4"/>
            <a:endParaRP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5" name="Body Level One…"/>
          <p:cNvSpPr txBox="1">
            <a:spLocks noGrp="1"/>
          </p:cNvSpPr>
          <p:nvPr>
            <p:ph type="body" sz="half" idx="1" hasCustomPrompt="1"/>
          </p:nvPr>
        </p:nvSpPr>
        <p:spPr>
          <a:xfrm>
            <a:off x="1295400" y="3587043"/>
            <a:ext cx="21869400" cy="4730168"/>
          </a:xfrm>
          <a:prstGeom prst="rect">
            <a:avLst/>
          </a:prstGeom>
        </p:spPr>
        <p:txBody>
          <a:bodyPr anchor="b"/>
          <a:lstStyle>
            <a:lvl1pPr algn="ctr" defTabSz="825500">
              <a:lnSpc>
                <a:spcPct val="70000"/>
              </a:lnSpc>
              <a:defRPr sz="22400" b="1" spc="-448">
                <a:latin typeface="+mn-lt"/>
                <a:ea typeface="+mn-ea"/>
                <a:cs typeface="+mn-cs"/>
                <a:sym typeface="Graphik"/>
              </a:defRPr>
            </a:lvl1pPr>
            <a:lvl2pPr algn="ctr" defTabSz="825500">
              <a:lnSpc>
                <a:spcPct val="70000"/>
              </a:lnSpc>
              <a:defRPr sz="22400" b="1" spc="-448">
                <a:latin typeface="+mn-lt"/>
                <a:ea typeface="+mn-ea"/>
                <a:cs typeface="+mn-cs"/>
                <a:sym typeface="Graphik"/>
              </a:defRPr>
            </a:lvl2pPr>
            <a:lvl3pPr algn="ctr" defTabSz="825500">
              <a:lnSpc>
                <a:spcPct val="70000"/>
              </a:lnSpc>
              <a:defRPr sz="22400" b="1" spc="-448">
                <a:latin typeface="+mn-lt"/>
                <a:ea typeface="+mn-ea"/>
                <a:cs typeface="+mn-cs"/>
                <a:sym typeface="Graphik"/>
              </a:defRPr>
            </a:lvl3pPr>
            <a:lvl4pPr algn="ctr" defTabSz="825500">
              <a:lnSpc>
                <a:spcPct val="70000"/>
              </a:lnSpc>
              <a:defRPr sz="22400" b="1" spc="-448">
                <a:latin typeface="+mn-lt"/>
                <a:ea typeface="+mn-ea"/>
                <a:cs typeface="+mn-cs"/>
                <a:sym typeface="Graphik"/>
              </a:defRPr>
            </a:lvl4pPr>
            <a:lvl5pPr algn="ctr" defTabSz="825500">
              <a:lnSpc>
                <a:spcPct val="70000"/>
              </a:lnSpc>
              <a:defRPr sz="22400" b="1" spc="-448">
                <a:latin typeface="+mn-lt"/>
                <a:ea typeface="+mn-ea"/>
                <a:cs typeface="+mn-cs"/>
                <a:sym typeface="Graphik"/>
              </a:defRPr>
            </a:lvl5pPr>
          </a:lstStyle>
          <a:p>
            <a:r>
              <a:t>100%</a:t>
            </a:r>
          </a:p>
          <a:p>
            <a:pPr lvl="1"/>
            <a:endParaRPr/>
          </a:p>
          <a:p>
            <a:pPr lvl="2"/>
            <a:endParaRPr/>
          </a:p>
          <a:p>
            <a:pPr lvl="3"/>
            <a:endParaRPr/>
          </a:p>
          <a:p>
            <a:pPr lvl="4"/>
            <a:endParaRPr/>
          </a:p>
        </p:txBody>
      </p:sp>
      <p:sp>
        <p:nvSpPr>
          <p:cNvPr id="116" name="Fact information"/>
          <p:cNvSpPr txBox="1">
            <a:spLocks noGrp="1"/>
          </p:cNvSpPr>
          <p:nvPr>
            <p:ph type="body" sz="quarter" idx="21" hasCustomPrompt="1"/>
          </p:nvPr>
        </p:nvSpPr>
        <p:spPr>
          <a:xfrm>
            <a:off x="1295400" y="8117284"/>
            <a:ext cx="21869400" cy="592456"/>
          </a:xfrm>
          <a:prstGeom prst="rect">
            <a:avLst/>
          </a:prstGeom>
        </p:spPr>
        <p:txBody>
          <a:bodyPr/>
          <a:lstStyle>
            <a:lvl1pPr algn="ctr" defTabSz="490727">
              <a:spcBef>
                <a:spcPts val="2600"/>
              </a:spcBef>
              <a:defRPr sz="2940" spc="-88"/>
            </a:lvl1pPr>
          </a:lstStyle>
          <a:p>
            <a:r>
              <a:t>Fact information</a:t>
            </a: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4" name="Attribution"/>
          <p:cNvSpPr txBox="1">
            <a:spLocks noGrp="1"/>
          </p:cNvSpPr>
          <p:nvPr>
            <p:ph type="body" sz="quarter" idx="21" hasCustomPrompt="1"/>
          </p:nvPr>
        </p:nvSpPr>
        <p:spPr>
          <a:xfrm>
            <a:off x="2252674" y="10353079"/>
            <a:ext cx="20691414" cy="567945"/>
          </a:xfrm>
          <a:prstGeom prst="rect">
            <a:avLst/>
          </a:prstGeom>
        </p:spPr>
        <p:txBody>
          <a:bodyPr/>
          <a:lstStyle>
            <a:lvl1pPr defTabSz="584200">
              <a:defRPr sz="2800" spc="-84"/>
            </a:lvl1pPr>
          </a:lstStyle>
          <a:p>
            <a:r>
              <a:t>Attribution </a:t>
            </a:r>
          </a:p>
        </p:txBody>
      </p:sp>
      <p:sp>
        <p:nvSpPr>
          <p:cNvPr id="125" name="Body Level One…"/>
          <p:cNvSpPr txBox="1">
            <a:spLocks noGrp="1"/>
          </p:cNvSpPr>
          <p:nvPr>
            <p:ph type="body" sz="half" idx="1" hasCustomPrompt="1"/>
          </p:nvPr>
        </p:nvSpPr>
        <p:spPr>
          <a:xfrm>
            <a:off x="1439912" y="4332885"/>
            <a:ext cx="21504176" cy="5497468"/>
          </a:xfrm>
          <a:prstGeom prst="rect">
            <a:avLst/>
          </a:prstGeom>
        </p:spPr>
        <p:txBody>
          <a:bodyPr anchor="b"/>
          <a:lstStyle>
            <a:lvl1pPr marL="714375" indent="-714375" defTabSz="1160859">
              <a:lnSpc>
                <a:spcPct val="70000"/>
              </a:lnSpc>
              <a:defRPr sz="13300" b="1" i="1" spc="-532">
                <a:latin typeface="+mn-lt"/>
                <a:ea typeface="+mn-ea"/>
                <a:cs typeface="+mn-cs"/>
                <a:sym typeface="Graphik"/>
              </a:defRPr>
            </a:lvl1pPr>
            <a:lvl2pPr marL="714375" indent="-257175" defTabSz="1160859">
              <a:lnSpc>
                <a:spcPct val="70000"/>
              </a:lnSpc>
              <a:defRPr sz="13300" b="1" i="1" spc="-532">
                <a:latin typeface="+mn-lt"/>
                <a:ea typeface="+mn-ea"/>
                <a:cs typeface="+mn-cs"/>
                <a:sym typeface="Graphik"/>
              </a:defRPr>
            </a:lvl2pPr>
            <a:lvl3pPr marL="714375" indent="200025" defTabSz="1160859">
              <a:lnSpc>
                <a:spcPct val="70000"/>
              </a:lnSpc>
              <a:defRPr sz="13300" b="1" i="1" spc="-532">
                <a:latin typeface="+mn-lt"/>
                <a:ea typeface="+mn-ea"/>
                <a:cs typeface="+mn-cs"/>
                <a:sym typeface="Graphik"/>
              </a:defRPr>
            </a:lvl3pPr>
            <a:lvl4pPr marL="714375" indent="657225" defTabSz="1160859">
              <a:lnSpc>
                <a:spcPct val="70000"/>
              </a:lnSpc>
              <a:defRPr sz="13300" b="1" i="1" spc="-532">
                <a:latin typeface="+mn-lt"/>
                <a:ea typeface="+mn-ea"/>
                <a:cs typeface="+mn-cs"/>
                <a:sym typeface="Graphik"/>
              </a:defRPr>
            </a:lvl4pPr>
            <a:lvl5pPr marL="714375" indent="1114425" defTabSz="1160859">
              <a:lnSpc>
                <a:spcPct val="70000"/>
              </a:lnSpc>
              <a:defRPr sz="13300" b="1" i="1" spc="-532">
                <a:latin typeface="+mn-lt"/>
                <a:ea typeface="+mn-ea"/>
                <a:cs typeface="+mn-cs"/>
                <a:sym typeface="Graphik"/>
              </a:defRPr>
            </a:lvl5pPr>
          </a:lstStyle>
          <a:p>
            <a:r>
              <a:t>“Notable Quote”</a:t>
            </a:r>
          </a:p>
          <a:p>
            <a:pPr lvl="1"/>
            <a:endParaRPr/>
          </a:p>
          <a:p>
            <a:pPr lvl="2"/>
            <a:endParaRPr/>
          </a:p>
          <a:p>
            <a:pPr lvl="3"/>
            <a:endParaRPr/>
          </a:p>
          <a:p>
            <a:pPr lvl="4"/>
            <a:endParaRPr/>
          </a:p>
        </p:txBody>
      </p:sp>
      <p:sp>
        <p:nvSpPr>
          <p:cNvPr id="1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33" name="High angle view of a pink inflatable raft in a pool"/>
          <p:cNvSpPr>
            <a:spLocks noGrp="1"/>
          </p:cNvSpPr>
          <p:nvPr>
            <p:ph type="pic" idx="21"/>
          </p:nvPr>
        </p:nvSpPr>
        <p:spPr>
          <a:xfrm>
            <a:off x="5867400" y="0"/>
            <a:ext cx="20573997" cy="13715999"/>
          </a:xfrm>
          <a:prstGeom prst="rect">
            <a:avLst/>
          </a:prstGeom>
        </p:spPr>
        <p:txBody>
          <a:bodyPr lIns="91439" tIns="45719" rIns="91439" bIns="45719">
            <a:noAutofit/>
          </a:bodyPr>
          <a:lstStyle/>
          <a:p>
            <a:endParaRPr/>
          </a:p>
        </p:txBody>
      </p:sp>
      <p:sp>
        <p:nvSpPr>
          <p:cNvPr id="134" name="Palm trees against a pink and purple sky after sunset"/>
          <p:cNvSpPr>
            <a:spLocks noGrp="1"/>
          </p:cNvSpPr>
          <p:nvPr>
            <p:ph type="pic" sz="half" idx="22"/>
          </p:nvPr>
        </p:nvSpPr>
        <p:spPr>
          <a:xfrm>
            <a:off x="-1" y="-1159934"/>
            <a:ext cx="12065001" cy="9050868"/>
          </a:xfrm>
          <a:prstGeom prst="rect">
            <a:avLst/>
          </a:prstGeom>
        </p:spPr>
        <p:txBody>
          <a:bodyPr lIns="91439" tIns="45719" rIns="91439" bIns="45719">
            <a:noAutofit/>
          </a:bodyPr>
          <a:lstStyle/>
          <a:p>
            <a:endParaRPr/>
          </a:p>
        </p:txBody>
      </p:sp>
      <p:sp>
        <p:nvSpPr>
          <p:cNvPr id="135" name="A pink inflatable ring floating in a pool"/>
          <p:cNvSpPr>
            <a:spLocks noGrp="1"/>
          </p:cNvSpPr>
          <p:nvPr>
            <p:ph type="pic" sz="half" idx="23"/>
          </p:nvPr>
        </p:nvSpPr>
        <p:spPr>
          <a:xfrm>
            <a:off x="-1" y="6326054"/>
            <a:ext cx="12065001" cy="8043335"/>
          </a:xfrm>
          <a:prstGeom prst="rect">
            <a:avLst/>
          </a:prstGeom>
        </p:spPr>
        <p:txBody>
          <a:bodyPr lIns="91439" tIns="45719" rIns="91439" bIns="45719">
            <a:noAutofit/>
          </a:bodyPr>
          <a:lstStyle/>
          <a:p>
            <a:endParaRPr/>
          </a:p>
        </p:txBody>
      </p:sp>
      <p:sp>
        <p:nvSpPr>
          <p:cNvPr id="1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bg>
      <p:bgPr>
        <a:solidFill>
          <a:srgbClr val="FFFFFF"/>
        </a:solidFill>
        <a:effectLst/>
      </p:bgPr>
    </p:bg>
    <p:spTree>
      <p:nvGrpSpPr>
        <p:cNvPr id="1" name=""/>
        <p:cNvGrpSpPr/>
        <p:nvPr/>
      </p:nvGrpSpPr>
      <p:grpSpPr>
        <a:xfrm>
          <a:off x="0" y="0"/>
          <a:ext cx="0" cy="0"/>
          <a:chOff x="0" y="0"/>
          <a:chExt cx="0" cy="0"/>
        </a:xfrm>
      </p:grpSpPr>
      <p:sp>
        <p:nvSpPr>
          <p:cNvPr id="143" name="Miami Beach palm trees against a pink sky after sunset with art deco buildings in the background"/>
          <p:cNvSpPr>
            <a:spLocks noGrp="1"/>
          </p:cNvSpPr>
          <p:nvPr>
            <p:ph type="pic" idx="21"/>
          </p:nvPr>
        </p:nvSpPr>
        <p:spPr>
          <a:xfrm>
            <a:off x="-368300" y="-482600"/>
            <a:ext cx="25133300" cy="16752711"/>
          </a:xfrm>
          <a:prstGeom prst="rect">
            <a:avLst/>
          </a:prstGeom>
        </p:spPr>
        <p:txBody>
          <a:bodyPr lIns="91439" tIns="45719" rIns="91439" bIns="45719">
            <a:noAutofit/>
          </a:bodyPr>
          <a:lstStyle/>
          <a:p>
            <a:endParaRPr/>
          </a:p>
        </p:txBody>
      </p:sp>
      <p:sp>
        <p:nvSpPr>
          <p:cNvPr id="1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bg>
      <p:bgPr>
        <a:solidFill>
          <a:srgbClr val="FFFFFF"/>
        </a:solidFill>
        <a:effectLst/>
      </p:bgPr>
    </p:bg>
    <p:spTree>
      <p:nvGrpSpPr>
        <p:cNvPr id="1" name=""/>
        <p:cNvGrpSpPr/>
        <p:nvPr/>
      </p:nvGrpSpPr>
      <p:grpSpPr>
        <a:xfrm>
          <a:off x="0" y="0"/>
          <a:ext cx="0" cy="0"/>
          <a:chOff x="0" y="0"/>
          <a:chExt cx="0" cy="0"/>
        </a:xfrm>
      </p:grpSpPr>
      <p:sp>
        <p:nvSpPr>
          <p:cNvPr id="20" name="Low angle view of a building and palm trees under a bright sky"/>
          <p:cNvSpPr>
            <a:spLocks noGrp="1"/>
          </p:cNvSpPr>
          <p:nvPr>
            <p:ph type="pic" idx="21"/>
          </p:nvPr>
        </p:nvSpPr>
        <p:spPr>
          <a:xfrm>
            <a:off x="-254000" y="-3937000"/>
            <a:ext cx="24980900" cy="18739909"/>
          </a:xfrm>
          <a:prstGeom prst="rect">
            <a:avLst/>
          </a:prstGeom>
        </p:spPr>
        <p:txBody>
          <a:bodyPr lIns="91439" tIns="45719" rIns="91439" bIns="45719">
            <a:noAutofit/>
          </a:bodyPr>
          <a:lstStyle/>
          <a:p>
            <a:endParaRPr/>
          </a:p>
        </p:txBody>
      </p:sp>
      <p:sp>
        <p:nvSpPr>
          <p:cNvPr id="21" name="Presentation Title"/>
          <p:cNvSpPr txBox="1">
            <a:spLocks noGrp="1"/>
          </p:cNvSpPr>
          <p:nvPr>
            <p:ph type="title" hasCustomPrompt="1"/>
          </p:nvPr>
        </p:nvSpPr>
        <p:spPr>
          <a:xfrm>
            <a:off x="1295400" y="4384675"/>
            <a:ext cx="21869400" cy="4699000"/>
          </a:xfrm>
          <a:prstGeom prst="rect">
            <a:avLst/>
          </a:prstGeom>
        </p:spPr>
        <p:txBody>
          <a:bodyPr/>
          <a:lstStyle/>
          <a:p>
            <a:r>
              <a:t>Presentation Title</a:t>
            </a:r>
          </a:p>
        </p:txBody>
      </p:sp>
      <p:sp>
        <p:nvSpPr>
          <p:cNvPr id="22" name="Body Level One…"/>
          <p:cNvSpPr txBox="1">
            <a:spLocks noGrp="1"/>
          </p:cNvSpPr>
          <p:nvPr>
            <p:ph type="body" sz="quarter" idx="1" hasCustomPrompt="1"/>
          </p:nvPr>
        </p:nvSpPr>
        <p:spPr>
          <a:xfrm>
            <a:off x="1295400" y="9268776"/>
            <a:ext cx="21869400" cy="1422714"/>
          </a:xfrm>
          <a:prstGeom prst="rect">
            <a:avLst/>
          </a:prstGeom>
        </p:spPr>
        <p:txBody>
          <a:bodyPr/>
          <a:lstStyle/>
          <a:p>
            <a:r>
              <a:t>Presentation Subtitle</a:t>
            </a:r>
          </a:p>
          <a:p>
            <a:pPr lvl="1"/>
            <a:endParaRPr/>
          </a:p>
          <a:p>
            <a:pPr lvl="2"/>
            <a:endParaRPr/>
          </a:p>
          <a:p>
            <a:pPr lvl="3"/>
            <a:endParaRPr/>
          </a:p>
          <a:p>
            <a:pPr lvl="4"/>
            <a:endParaRP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 name="Rectangle"/>
          <p:cNvSpPr/>
          <p:nvPr/>
        </p:nvSpPr>
        <p:spPr>
          <a:xfrm>
            <a:off x="-1" y="1270000"/>
            <a:ext cx="24384001" cy="12446000"/>
          </a:xfrm>
          <a:prstGeom prst="rect">
            <a:avLst/>
          </a:prstGeom>
          <a:solidFill>
            <a:srgbClr val="FFFFFF">
              <a:alpha val="90149"/>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31" name="Low angle view of a palm tree with Dubai’s skyscrapers in the background"/>
          <p:cNvSpPr>
            <a:spLocks noGrp="1"/>
          </p:cNvSpPr>
          <p:nvPr>
            <p:ph type="pic" idx="21"/>
          </p:nvPr>
        </p:nvSpPr>
        <p:spPr>
          <a:xfrm>
            <a:off x="14033251" y="-897806"/>
            <a:ext cx="10349536" cy="15511609"/>
          </a:xfrm>
          <a:prstGeom prst="rect">
            <a:avLst/>
          </a:prstGeom>
        </p:spPr>
        <p:txBody>
          <a:bodyPr lIns="91439" tIns="45719" rIns="91439" bIns="45719">
            <a:noAutofit/>
          </a:bodyPr>
          <a:lstStyle/>
          <a:p>
            <a:endParaRPr/>
          </a:p>
        </p:txBody>
      </p:sp>
      <p:sp>
        <p:nvSpPr>
          <p:cNvPr id="32" name="Slide Title"/>
          <p:cNvSpPr txBox="1">
            <a:spLocks noGrp="1"/>
          </p:cNvSpPr>
          <p:nvPr>
            <p:ph type="title" hasCustomPrompt="1"/>
          </p:nvPr>
        </p:nvSpPr>
        <p:spPr>
          <a:xfrm>
            <a:off x="1295400" y="3743016"/>
            <a:ext cx="11442700" cy="5334001"/>
          </a:xfrm>
          <a:prstGeom prst="rect">
            <a:avLst/>
          </a:prstGeom>
        </p:spPr>
        <p:txBody>
          <a:bodyPr/>
          <a:lstStyle/>
          <a:p>
            <a:r>
              <a:t>Slide Title</a:t>
            </a:r>
          </a:p>
        </p:txBody>
      </p:sp>
      <p:sp>
        <p:nvSpPr>
          <p:cNvPr id="33" name="Body Level One…"/>
          <p:cNvSpPr txBox="1">
            <a:spLocks noGrp="1"/>
          </p:cNvSpPr>
          <p:nvPr>
            <p:ph type="body" sz="quarter" idx="1" hasCustomPrompt="1"/>
          </p:nvPr>
        </p:nvSpPr>
        <p:spPr>
          <a:xfrm>
            <a:off x="1295400" y="9271000"/>
            <a:ext cx="11442700" cy="3175000"/>
          </a:xfrm>
          <a:prstGeom prst="rect">
            <a:avLst/>
          </a:prstGeom>
        </p:spPr>
        <p:txBody>
          <a:bodyPr/>
          <a:lstStyle/>
          <a:p>
            <a:r>
              <a:t>Slide Subtitle</a:t>
            </a:r>
          </a:p>
          <a:p>
            <a:pPr lvl="1"/>
            <a:endParaRPr/>
          </a:p>
          <a:p>
            <a:pPr lvl="2"/>
            <a:endParaRPr/>
          </a:p>
          <a:p>
            <a:pPr lvl="3"/>
            <a:endParaRPr/>
          </a:p>
          <a:p>
            <a:pPr lvl="4"/>
            <a:endParaRP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1" name="Rectangle"/>
          <p:cNvSpPr/>
          <p:nvPr/>
        </p:nvSpPr>
        <p:spPr>
          <a:xfrm>
            <a:off x="-1" y="1270000"/>
            <a:ext cx="24384001" cy="12446000"/>
          </a:xfrm>
          <a:prstGeom prst="rect">
            <a:avLst/>
          </a:prstGeom>
          <a:solidFill>
            <a:srgbClr val="FFFFFF">
              <a:alpha val="90149"/>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42"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43" name="Slide Subtitle"/>
          <p:cNvSpPr txBox="1">
            <a:spLocks noGrp="1"/>
          </p:cNvSpPr>
          <p:nvPr>
            <p:ph type="body" sz="quarter" idx="22" hasCustomPrompt="1"/>
          </p:nvPr>
        </p:nvSpPr>
        <p:spPr>
          <a:xfrm>
            <a:off x="1295400" y="3543455"/>
            <a:ext cx="21869400" cy="694056"/>
          </a:xfrm>
          <a:prstGeom prst="rect">
            <a:avLst/>
          </a:prstGeom>
        </p:spPr>
        <p:txBody>
          <a:bodyPr/>
          <a:lstStyle/>
          <a:p>
            <a:r>
              <a:t>Slide Subtitle</a:t>
            </a:r>
          </a:p>
        </p:txBody>
      </p:sp>
      <p:sp>
        <p:nvSpPr>
          <p:cNvPr id="44" name="Slide Title"/>
          <p:cNvSpPr txBox="1">
            <a:spLocks noGrp="1"/>
          </p:cNvSpPr>
          <p:nvPr>
            <p:ph type="title" hasCustomPrompt="1"/>
          </p:nvPr>
        </p:nvSpPr>
        <p:spPr>
          <a:xfrm>
            <a:off x="1295400" y="1620697"/>
            <a:ext cx="21869400" cy="1778386"/>
          </a:xfrm>
          <a:prstGeom prst="rect">
            <a:avLst/>
          </a:prstGeom>
        </p:spPr>
        <p:txBody>
          <a:bodyPr anchor="t"/>
          <a:lstStyle>
            <a:lvl1pPr defTabSz="584200">
              <a:defRPr sz="10000" spc="-400"/>
            </a:lvl1pPr>
          </a:lstStyle>
          <a:p>
            <a:r>
              <a:t>Slide Title</a:t>
            </a:r>
          </a:p>
        </p:txBody>
      </p:sp>
      <p:sp>
        <p:nvSpPr>
          <p:cNvPr id="45" name="Body Level One…"/>
          <p:cNvSpPr txBox="1">
            <a:spLocks noGrp="1"/>
          </p:cNvSpPr>
          <p:nvPr>
            <p:ph type="body" idx="1" hasCustomPrompt="1"/>
          </p:nvPr>
        </p:nvSpPr>
        <p:spPr>
          <a:xfrm>
            <a:off x="1295400" y="5270500"/>
            <a:ext cx="21869400" cy="7137400"/>
          </a:xfrm>
          <a:prstGeom prst="rect">
            <a:avLst/>
          </a:prstGeom>
        </p:spPr>
        <p:txBody>
          <a:bodyPr/>
          <a:lstStyle>
            <a:lvl1pPr defTabSz="584200">
              <a:spcBef>
                <a:spcPts val="3300"/>
              </a:spcBef>
              <a:defRPr sz="4000" cap="none" spc="0"/>
            </a:lvl1pPr>
            <a:lvl2pPr defTabSz="584200">
              <a:spcBef>
                <a:spcPts val="3300"/>
              </a:spcBef>
              <a:defRPr sz="4000" cap="none" spc="0"/>
            </a:lvl2pPr>
            <a:lvl3pPr defTabSz="584200">
              <a:spcBef>
                <a:spcPts val="3300"/>
              </a:spcBef>
              <a:defRPr sz="4000" cap="none" spc="0"/>
            </a:lvl3pPr>
            <a:lvl4pPr defTabSz="584200">
              <a:spcBef>
                <a:spcPts val="3300"/>
              </a:spcBef>
              <a:defRPr sz="4000" cap="none" spc="0"/>
            </a:lvl4pPr>
            <a:lvl5pPr defTabSz="584200">
              <a:spcBef>
                <a:spcPts val="3300"/>
              </a:spcBef>
              <a:defRPr sz="4000" cap="none" spc="0"/>
            </a:lvl5pPr>
          </a:lstStyle>
          <a:p>
            <a:r>
              <a:t>Slide bullet text</a:t>
            </a:r>
          </a:p>
          <a:p>
            <a:pPr lvl="1"/>
            <a:endParaRPr/>
          </a:p>
          <a:p>
            <a:pPr lvl="2"/>
            <a:endParaRPr/>
          </a:p>
          <a:p>
            <a:pPr lvl="3"/>
            <a:endParaRPr/>
          </a:p>
          <a:p>
            <a:pPr lvl="4"/>
            <a:endParaRPr/>
          </a:p>
        </p:txBody>
      </p:sp>
      <p:sp>
        <p:nvSpPr>
          <p:cNvPr id="46" name="Slide Number"/>
          <p:cNvSpPr txBox="1">
            <a:spLocks noGrp="1"/>
          </p:cNvSpPr>
          <p:nvPr>
            <p:ph type="sldNum" sz="quarter" idx="2"/>
          </p:nvPr>
        </p:nvSpPr>
        <p:spPr>
          <a:xfrm>
            <a:off x="22793706" y="12981031"/>
            <a:ext cx="361189" cy="40411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3" name="Rectangle"/>
          <p:cNvSpPr/>
          <p:nvPr/>
        </p:nvSpPr>
        <p:spPr>
          <a:xfrm>
            <a:off x="-1" y="1270000"/>
            <a:ext cx="24384001" cy="12446000"/>
          </a:xfrm>
          <a:prstGeom prst="rect">
            <a:avLst/>
          </a:prstGeom>
          <a:solidFill>
            <a:srgbClr val="FFFFFF">
              <a:alpha val="90149"/>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54"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55" name="Body Level One…"/>
          <p:cNvSpPr txBox="1">
            <a:spLocks noGrp="1"/>
          </p:cNvSpPr>
          <p:nvPr>
            <p:ph type="body" idx="1" hasCustomPrompt="1"/>
          </p:nvPr>
        </p:nvSpPr>
        <p:spPr>
          <a:xfrm>
            <a:off x="1295400" y="5270500"/>
            <a:ext cx="21869400" cy="7135317"/>
          </a:xfrm>
          <a:prstGeom prst="rect">
            <a:avLst/>
          </a:prstGeom>
        </p:spPr>
        <p:txBody>
          <a:bodyPr numCol="2" spcCol="1093469"/>
          <a:lstStyle>
            <a:lvl1pPr defTabSz="584200">
              <a:spcBef>
                <a:spcPts val="3300"/>
              </a:spcBef>
              <a:defRPr sz="4000" cap="none" spc="0"/>
            </a:lvl1pPr>
            <a:lvl2pPr defTabSz="584200">
              <a:spcBef>
                <a:spcPts val="3300"/>
              </a:spcBef>
              <a:defRPr sz="4000" cap="none" spc="0"/>
            </a:lvl2pPr>
            <a:lvl3pPr defTabSz="584200">
              <a:spcBef>
                <a:spcPts val="3300"/>
              </a:spcBef>
              <a:defRPr sz="4000" cap="none" spc="0"/>
            </a:lvl3pPr>
            <a:lvl4pPr defTabSz="584200">
              <a:spcBef>
                <a:spcPts val="3300"/>
              </a:spcBef>
              <a:defRPr sz="4000" cap="none" spc="0"/>
            </a:lvl4pPr>
            <a:lvl5pPr defTabSz="584200">
              <a:spcBef>
                <a:spcPts val="3300"/>
              </a:spcBef>
              <a:defRPr sz="4000" cap="none" spc="0"/>
            </a:lvl5pPr>
          </a:lstStyle>
          <a:p>
            <a:r>
              <a:t>Slide bullet text</a:t>
            </a:r>
          </a:p>
          <a:p>
            <a:pPr lvl="1"/>
            <a:endParaRPr/>
          </a:p>
          <a:p>
            <a:pPr lvl="2"/>
            <a:endParaRPr/>
          </a:p>
          <a:p>
            <a:pPr lvl="3"/>
            <a:endParaRPr/>
          </a:p>
          <a:p>
            <a:pPr lvl="4"/>
            <a:endParaRP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3" name="Rectangle"/>
          <p:cNvSpPr/>
          <p:nvPr/>
        </p:nvSpPr>
        <p:spPr>
          <a:xfrm>
            <a:off x="-1" y="1270000"/>
            <a:ext cx="24384001" cy="12446000"/>
          </a:xfrm>
          <a:prstGeom prst="rect">
            <a:avLst/>
          </a:prstGeom>
          <a:solidFill>
            <a:srgbClr val="FFFFFF">
              <a:alpha val="90149"/>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64" name="A blue and white director’s chair beside a pool with a floating blue inflatable ring"/>
          <p:cNvSpPr>
            <a:spLocks noGrp="1"/>
          </p:cNvSpPr>
          <p:nvPr>
            <p:ph type="pic" idx="21"/>
          </p:nvPr>
        </p:nvSpPr>
        <p:spPr>
          <a:xfrm>
            <a:off x="14034290" y="-250431"/>
            <a:ext cx="10358781" cy="14229560"/>
          </a:xfrm>
          <a:prstGeom prst="rect">
            <a:avLst/>
          </a:prstGeom>
        </p:spPr>
        <p:txBody>
          <a:bodyPr lIns="91439" tIns="45719" rIns="91439" bIns="45719">
            <a:noAutofit/>
          </a:bodyPr>
          <a:lstStyle/>
          <a:p>
            <a:endParaRPr/>
          </a:p>
        </p:txBody>
      </p:sp>
      <p:sp>
        <p:nvSpPr>
          <p:cNvPr id="65" name="Body Level One…"/>
          <p:cNvSpPr txBox="1">
            <a:spLocks noGrp="1"/>
          </p:cNvSpPr>
          <p:nvPr>
            <p:ph type="body" sz="half" idx="1" hasCustomPrompt="1"/>
          </p:nvPr>
        </p:nvSpPr>
        <p:spPr>
          <a:xfrm>
            <a:off x="1295400" y="5257800"/>
            <a:ext cx="11442700" cy="6886575"/>
          </a:xfrm>
          <a:prstGeom prst="rect">
            <a:avLst/>
          </a:prstGeom>
        </p:spPr>
        <p:txBody>
          <a:bodyPr/>
          <a:lstStyle>
            <a:lvl1pPr defTabSz="584200">
              <a:spcBef>
                <a:spcPts val="3300"/>
              </a:spcBef>
              <a:defRPr sz="4000" cap="none" spc="0"/>
            </a:lvl1pPr>
            <a:lvl2pPr defTabSz="584200">
              <a:spcBef>
                <a:spcPts val="3300"/>
              </a:spcBef>
              <a:defRPr sz="4000" cap="none" spc="0"/>
            </a:lvl2pPr>
            <a:lvl3pPr defTabSz="584200">
              <a:spcBef>
                <a:spcPts val="3300"/>
              </a:spcBef>
              <a:defRPr sz="4000" cap="none" spc="0"/>
            </a:lvl3pPr>
            <a:lvl4pPr defTabSz="584200">
              <a:spcBef>
                <a:spcPts val="3300"/>
              </a:spcBef>
              <a:defRPr sz="4000" cap="none" spc="0"/>
            </a:lvl4pPr>
            <a:lvl5pPr defTabSz="584200">
              <a:spcBef>
                <a:spcPts val="3300"/>
              </a:spcBef>
              <a:defRPr sz="4000" cap="none" spc="0"/>
            </a:lvl5pPr>
          </a:lstStyle>
          <a:p>
            <a:r>
              <a:t>Slide bullet text</a:t>
            </a:r>
          </a:p>
          <a:p>
            <a:pPr lvl="1"/>
            <a:endParaRPr/>
          </a:p>
          <a:p>
            <a:pPr lvl="2"/>
            <a:endParaRPr/>
          </a:p>
          <a:p>
            <a:pPr lvl="3"/>
            <a:endParaRPr/>
          </a:p>
          <a:p>
            <a:pPr lvl="4"/>
            <a:endParaRPr/>
          </a:p>
        </p:txBody>
      </p:sp>
      <p:sp>
        <p:nvSpPr>
          <p:cNvPr id="66" name="Author and Date"/>
          <p:cNvSpPr txBox="1">
            <a:spLocks noGrp="1"/>
          </p:cNvSpPr>
          <p:nvPr>
            <p:ph type="body" sz="quarter" idx="22" hasCustomPrompt="1"/>
          </p:nvPr>
        </p:nvSpPr>
        <p:spPr>
          <a:xfrm>
            <a:off x="1295400" y="12955885"/>
            <a:ext cx="114427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67" name="Slide Title"/>
          <p:cNvSpPr txBox="1">
            <a:spLocks noGrp="1"/>
          </p:cNvSpPr>
          <p:nvPr>
            <p:ph type="title" hasCustomPrompt="1"/>
          </p:nvPr>
        </p:nvSpPr>
        <p:spPr>
          <a:xfrm>
            <a:off x="1295400" y="1625600"/>
            <a:ext cx="11442700" cy="2466975"/>
          </a:xfrm>
          <a:prstGeom prst="rect">
            <a:avLst/>
          </a:prstGeom>
        </p:spPr>
        <p:txBody>
          <a:bodyPr anchor="t"/>
          <a:lstStyle>
            <a:lvl1pPr defTabSz="584200">
              <a:defRPr sz="10000" spc="-400"/>
            </a:lvl1pPr>
          </a:lstStyle>
          <a:p>
            <a:r>
              <a:t>Slide Title</a:t>
            </a:r>
          </a:p>
        </p:txBody>
      </p:sp>
      <p:sp>
        <p:nvSpPr>
          <p:cNvPr id="68" name="Slide Subtitle"/>
          <p:cNvSpPr txBox="1">
            <a:spLocks noGrp="1"/>
          </p:cNvSpPr>
          <p:nvPr>
            <p:ph type="body" sz="quarter" idx="23" hasCustomPrompt="1"/>
          </p:nvPr>
        </p:nvSpPr>
        <p:spPr>
          <a:xfrm>
            <a:off x="1295400" y="4092575"/>
            <a:ext cx="11442701" cy="678372"/>
          </a:xfrm>
          <a:prstGeom prst="rect">
            <a:avLst/>
          </a:prstGeom>
        </p:spPr>
        <p:txBody>
          <a:bodyPr/>
          <a:lstStyle>
            <a:lvl1pPr defTabSz="566674">
              <a:defRPr sz="3395" spc="-101"/>
            </a:lvl1pPr>
          </a:lstStyle>
          <a:p>
            <a:r>
              <a:t>Slide Subtitle</a:t>
            </a:r>
          </a:p>
        </p:txBody>
      </p:sp>
      <p:sp>
        <p:nvSpPr>
          <p:cNvPr id="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6" name="Section Title"/>
          <p:cNvSpPr txBox="1">
            <a:spLocks noGrp="1"/>
          </p:cNvSpPr>
          <p:nvPr>
            <p:ph type="title" hasCustomPrompt="1"/>
          </p:nvPr>
        </p:nvSpPr>
        <p:spPr>
          <a:xfrm>
            <a:off x="1295400" y="5404408"/>
            <a:ext cx="21869400" cy="2881785"/>
          </a:xfrm>
          <a:prstGeom prst="rect">
            <a:avLst/>
          </a:prstGeom>
        </p:spPr>
        <p:txBody>
          <a:bodyPr anchor="ctr"/>
          <a:lstStyle>
            <a:lvl1pPr defTabSz="825500">
              <a:defRPr sz="10200" spc="-408"/>
            </a:lvl1pPr>
          </a:lstStyle>
          <a:p>
            <a:r>
              <a:t>Section Title</a:t>
            </a: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4" name="Rectangle"/>
          <p:cNvSpPr/>
          <p:nvPr/>
        </p:nvSpPr>
        <p:spPr>
          <a:xfrm>
            <a:off x="-1" y="1270000"/>
            <a:ext cx="24384001" cy="12446000"/>
          </a:xfrm>
          <a:prstGeom prst="rect">
            <a:avLst/>
          </a:prstGeom>
          <a:solidFill>
            <a:srgbClr val="FFFFFF">
              <a:alpha val="85000"/>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85"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86" name="Slide Subtitle"/>
          <p:cNvSpPr txBox="1">
            <a:spLocks noGrp="1"/>
          </p:cNvSpPr>
          <p:nvPr>
            <p:ph type="body" sz="quarter" idx="22" hasCustomPrompt="1"/>
          </p:nvPr>
        </p:nvSpPr>
        <p:spPr>
          <a:xfrm>
            <a:off x="1295400" y="3543455"/>
            <a:ext cx="21869400" cy="694056"/>
          </a:xfrm>
          <a:prstGeom prst="rect">
            <a:avLst/>
          </a:prstGeom>
        </p:spPr>
        <p:txBody>
          <a:bodyPr/>
          <a:lstStyle/>
          <a:p>
            <a:r>
              <a:t>Slide Subtitle </a:t>
            </a:r>
          </a:p>
        </p:txBody>
      </p:sp>
      <p:sp>
        <p:nvSpPr>
          <p:cNvPr id="87" name="Slide Title"/>
          <p:cNvSpPr txBox="1">
            <a:spLocks noGrp="1"/>
          </p:cNvSpPr>
          <p:nvPr>
            <p:ph type="title" hasCustomPrompt="1"/>
          </p:nvPr>
        </p:nvSpPr>
        <p:spPr>
          <a:xfrm>
            <a:off x="1295400" y="1620697"/>
            <a:ext cx="21869400" cy="1778001"/>
          </a:xfrm>
          <a:prstGeom prst="rect">
            <a:avLst/>
          </a:prstGeom>
        </p:spPr>
        <p:txBody>
          <a:bodyPr anchor="t"/>
          <a:lstStyle>
            <a:lvl1pPr defTabSz="584200">
              <a:defRPr sz="10000" spc="-400"/>
            </a:lvl1pPr>
          </a:lstStyle>
          <a:p>
            <a:r>
              <a:t>Slide Title</a:t>
            </a: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5" name="Rectangle"/>
          <p:cNvSpPr/>
          <p:nvPr/>
        </p:nvSpPr>
        <p:spPr>
          <a:xfrm>
            <a:off x="-1" y="1270000"/>
            <a:ext cx="24384001" cy="12446000"/>
          </a:xfrm>
          <a:prstGeom prst="rect">
            <a:avLst/>
          </a:prstGeom>
          <a:solidFill>
            <a:srgbClr val="FFFFFF">
              <a:alpha val="85000"/>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96"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97" name="Agenda Subtitle"/>
          <p:cNvSpPr txBox="1">
            <a:spLocks noGrp="1"/>
          </p:cNvSpPr>
          <p:nvPr>
            <p:ph type="body" sz="quarter" idx="22" hasCustomPrompt="1"/>
          </p:nvPr>
        </p:nvSpPr>
        <p:spPr>
          <a:xfrm>
            <a:off x="1295400" y="3543455"/>
            <a:ext cx="21869400" cy="694056"/>
          </a:xfrm>
          <a:prstGeom prst="rect">
            <a:avLst/>
          </a:prstGeom>
        </p:spPr>
        <p:txBody>
          <a:bodyPr/>
          <a:lstStyle/>
          <a:p>
            <a:r>
              <a:t>Agenda Subtitle</a:t>
            </a:r>
          </a:p>
        </p:txBody>
      </p:sp>
      <p:sp>
        <p:nvSpPr>
          <p:cNvPr id="98" name="Body Level One…"/>
          <p:cNvSpPr txBox="1">
            <a:spLocks noGrp="1"/>
          </p:cNvSpPr>
          <p:nvPr>
            <p:ph type="body" idx="1" hasCustomPrompt="1"/>
          </p:nvPr>
        </p:nvSpPr>
        <p:spPr>
          <a:xfrm>
            <a:off x="1295400" y="5118100"/>
            <a:ext cx="21869400" cy="7137400"/>
          </a:xfrm>
          <a:prstGeom prst="rect">
            <a:avLst/>
          </a:prstGeom>
        </p:spPr>
        <p:txBody>
          <a:bodyPr/>
          <a:lstStyle>
            <a:lvl1pPr defTabSz="825500">
              <a:spcBef>
                <a:spcPts val="3200"/>
              </a:spcBef>
              <a:defRPr sz="5400" b="1" u="sng" cap="none" spc="-53">
                <a:latin typeface="+mn-lt"/>
                <a:ea typeface="+mn-ea"/>
                <a:cs typeface="+mn-cs"/>
                <a:sym typeface="Graphik"/>
              </a:defRPr>
            </a:lvl1pPr>
            <a:lvl2pPr defTabSz="825500">
              <a:spcBef>
                <a:spcPts val="3200"/>
              </a:spcBef>
              <a:defRPr sz="5400" b="1" u="sng" cap="none" spc="-53">
                <a:latin typeface="+mn-lt"/>
                <a:ea typeface="+mn-ea"/>
                <a:cs typeface="+mn-cs"/>
                <a:sym typeface="Graphik"/>
              </a:defRPr>
            </a:lvl2pPr>
            <a:lvl3pPr defTabSz="825500">
              <a:spcBef>
                <a:spcPts val="3200"/>
              </a:spcBef>
              <a:defRPr sz="5400" b="1" u="sng" cap="none" spc="-53">
                <a:latin typeface="+mn-lt"/>
                <a:ea typeface="+mn-ea"/>
                <a:cs typeface="+mn-cs"/>
                <a:sym typeface="Graphik"/>
              </a:defRPr>
            </a:lvl3pPr>
            <a:lvl4pPr defTabSz="825500">
              <a:spcBef>
                <a:spcPts val="3200"/>
              </a:spcBef>
              <a:defRPr sz="5400" b="1" u="sng" cap="none" spc="-53">
                <a:latin typeface="+mn-lt"/>
                <a:ea typeface="+mn-ea"/>
                <a:cs typeface="+mn-cs"/>
                <a:sym typeface="Graphik"/>
              </a:defRPr>
            </a:lvl4pPr>
            <a:lvl5pPr defTabSz="825500">
              <a:spcBef>
                <a:spcPts val="3200"/>
              </a:spcBef>
              <a:defRPr sz="5400" b="1" u="sng" cap="none" spc="-53">
                <a:latin typeface="+mn-lt"/>
                <a:ea typeface="+mn-ea"/>
                <a:cs typeface="+mn-cs"/>
                <a:sym typeface="Graphik"/>
              </a:defRPr>
            </a:lvl5pPr>
          </a:lstStyle>
          <a:p>
            <a:r>
              <a:t>Agenda Topics</a:t>
            </a:r>
          </a:p>
          <a:p>
            <a:pPr lvl="1"/>
            <a:endParaRPr/>
          </a:p>
          <a:p>
            <a:pPr lvl="2"/>
            <a:endParaRPr/>
          </a:p>
          <a:p>
            <a:pPr lvl="3"/>
            <a:endParaRPr/>
          </a:p>
          <a:p>
            <a:pPr lvl="4"/>
            <a:endParaRPr/>
          </a:p>
        </p:txBody>
      </p:sp>
      <p:sp>
        <p:nvSpPr>
          <p:cNvPr id="99" name="Agenda Title"/>
          <p:cNvSpPr txBox="1">
            <a:spLocks noGrp="1"/>
          </p:cNvSpPr>
          <p:nvPr>
            <p:ph type="title" hasCustomPrompt="1"/>
          </p:nvPr>
        </p:nvSpPr>
        <p:spPr>
          <a:xfrm>
            <a:off x="1295400" y="1620697"/>
            <a:ext cx="21869400" cy="1778001"/>
          </a:xfrm>
          <a:prstGeom prst="rect">
            <a:avLst/>
          </a:prstGeom>
        </p:spPr>
        <p:txBody>
          <a:bodyPr anchor="t"/>
          <a:lstStyle>
            <a:lvl1pPr defTabSz="584200">
              <a:defRPr sz="10000" spc="-400"/>
            </a:lvl1pPr>
          </a:lstStyle>
          <a:p>
            <a:r>
              <a:t>Agenda Title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7"/>
          <a:srcRect/>
          <a:stretch>
            <a:fillRect/>
          </a:stretch>
        </a:blipFill>
        <a:effectLst/>
      </p:bgPr>
    </p:bg>
    <p:spTree>
      <p:nvGrpSpPr>
        <p:cNvPr id="1" name=""/>
        <p:cNvGrpSpPr/>
        <p:nvPr/>
      </p:nvGrpSpPr>
      <p:grpSpPr>
        <a:xfrm>
          <a:off x="0" y="0"/>
          <a:ext cx="0" cy="0"/>
          <a:chOff x="0" y="0"/>
          <a:chExt cx="0" cy="0"/>
        </a:xfrm>
      </p:grpSpPr>
      <p:sp>
        <p:nvSpPr>
          <p:cNvPr id="2" name="Presentation Title"/>
          <p:cNvSpPr txBox="1">
            <a:spLocks noGrp="1"/>
          </p:cNvSpPr>
          <p:nvPr>
            <p:ph type="title"/>
          </p:nvPr>
        </p:nvSpPr>
        <p:spPr>
          <a:xfrm>
            <a:off x="1298349" y="4384675"/>
            <a:ext cx="21869401" cy="469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p>
            <a:r>
              <a:t>Presentation Title</a:t>
            </a:r>
          </a:p>
        </p:txBody>
      </p:sp>
      <p:sp>
        <p:nvSpPr>
          <p:cNvPr id="3" name="Body Level One…"/>
          <p:cNvSpPr txBox="1">
            <a:spLocks noGrp="1"/>
          </p:cNvSpPr>
          <p:nvPr>
            <p:ph type="body" idx="1"/>
          </p:nvPr>
        </p:nvSpPr>
        <p:spPr>
          <a:xfrm>
            <a:off x="1298349" y="9268776"/>
            <a:ext cx="21869401" cy="14022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Presentation Subtitle </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22797516" y="12979146"/>
            <a:ext cx="361189" cy="404115"/>
          </a:xfrm>
          <a:prstGeom prst="rect">
            <a:avLst/>
          </a:prstGeom>
          <a:ln w="12700">
            <a:miter lim="400000"/>
          </a:ln>
        </p:spPr>
        <p:txBody>
          <a:bodyPr wrap="none" lIns="50800" tIns="50800" rIns="50800" bIns="50800" anchor="b">
            <a:spAutoFit/>
          </a:bodyPr>
          <a:lstStyle>
            <a:lvl1pPr defTabSz="3428914">
              <a:lnSpc>
                <a:spcPct val="100000"/>
              </a:lnSpc>
              <a:spcBef>
                <a:spcPts val="0"/>
              </a:spcBef>
              <a:tabLst/>
              <a:defRPr sz="1800" spc="0">
                <a:latin typeface="+mn-lt"/>
                <a:ea typeface="+mn-ea"/>
                <a:cs typeface="+mn-cs"/>
                <a:sym typeface="Graphik"/>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1pPr>
      <a:lvl2pPr marL="0" marR="0" indent="4572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2pPr>
      <a:lvl3pPr marL="0" marR="0" indent="9144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3pPr>
      <a:lvl4pPr marL="0" marR="0" indent="13716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4pPr>
      <a:lvl5pPr marL="0" marR="0" indent="18288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5pPr>
      <a:lvl6pPr marL="0" marR="0" indent="22860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6pPr>
      <a:lvl7pPr marL="0" marR="0" indent="27432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7pPr>
      <a:lvl8pPr marL="0" marR="0" indent="32004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8pPr>
      <a:lvl9pPr marL="0" marR="0" indent="36576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9pPr>
    </p:titleStyle>
    <p:bodyStyle>
      <a:lvl1pPr marL="0" marR="0" indent="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1pPr>
      <a:lvl2pPr marL="0" marR="0" indent="4572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2pPr>
      <a:lvl3pPr marL="0" marR="0" indent="9144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3pPr>
      <a:lvl4pPr marL="0" marR="0" indent="13716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4pPr>
      <a:lvl5pPr marL="0" marR="0" indent="18288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5pPr>
      <a:lvl6pPr marL="0" marR="0" indent="22860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6pPr>
      <a:lvl7pPr marL="0" marR="0" indent="27432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7pPr>
      <a:lvl8pPr marL="0" marR="0" indent="32004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8pPr>
      <a:lvl9pPr marL="0" marR="0" indent="36576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9pPr>
    </p:bodyStyle>
    <p:otherStyle>
      <a:lvl1pPr marL="0" marR="0" indent="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1pPr>
      <a:lvl2pPr marL="0" marR="0" indent="4572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2pPr>
      <a:lvl3pPr marL="0" marR="0" indent="9144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3pPr>
      <a:lvl4pPr marL="0" marR="0" indent="13716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4pPr>
      <a:lvl5pPr marL="0" marR="0" indent="18288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5pPr>
      <a:lvl6pPr marL="0" marR="0" indent="22860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6pPr>
      <a:lvl7pPr marL="0" marR="0" indent="27432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7pPr>
      <a:lvl8pPr marL="0" marR="0" indent="32004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8pPr>
      <a:lvl9pPr marL="0" marR="0" indent="36576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xgboost.readthedocs.io/en/stable/"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71.png"/><Relationship Id="rId4" Type="http://schemas.openxmlformats.org/officeDocument/2006/relationships/image" Target="../media/image7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hyperlink" Target="https://umap-learn.readthedocs.io/en/latest/"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44.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6.xml"/><Relationship Id="rId16" Type="http://schemas.openxmlformats.org/officeDocument/2006/relationships/image" Target="../media/image47.png"/><Relationship Id="rId1" Type="http://schemas.openxmlformats.org/officeDocument/2006/relationships/slideLayout" Target="../slideLayouts/slideLayout4.xml"/><Relationship Id="rId6" Type="http://schemas.openxmlformats.org/officeDocument/2006/relationships/image" Target="../media/image21.png"/><Relationship Id="rId11" Type="http://schemas.openxmlformats.org/officeDocument/2006/relationships/image" Target="../media/image42.png"/><Relationship Id="rId5" Type="http://schemas.openxmlformats.org/officeDocument/2006/relationships/image" Target="../media/image20.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19.png"/><Relationship Id="rId9" Type="http://schemas.openxmlformats.org/officeDocument/2006/relationships/image" Target="../media/image40.png"/><Relationship Id="rId14" Type="http://schemas.openxmlformats.org/officeDocument/2006/relationships/image" Target="../media/image45.png"/></Relationships>
</file>

<file path=ppt/slides/_rels/slide9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9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4.xml"/><Relationship Id="rId5" Type="http://schemas.openxmlformats.org/officeDocument/2006/relationships/image" Target="../media/image95.png"/><Relationship Id="rId4" Type="http://schemas.openxmlformats.org/officeDocument/2006/relationships/image" Target="../media/image77.png"/></Relationships>
</file>

<file path=ppt/slides/_rels/slide9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Introducción"/>
          <p:cNvSpPr txBox="1">
            <a:spLocks noGrp="1"/>
          </p:cNvSpPr>
          <p:nvPr>
            <p:ph type="title"/>
          </p:nvPr>
        </p:nvSpPr>
        <p:spPr>
          <a:xfrm>
            <a:off x="4894830" y="2546014"/>
            <a:ext cx="18326247" cy="4699001"/>
          </a:xfrm>
          <a:prstGeom prst="rect">
            <a:avLst/>
          </a:prstGeom>
        </p:spPr>
        <p:txBody>
          <a:bodyPr>
            <a:normAutofit/>
          </a:bodyPr>
          <a:lstStyle>
            <a:lvl1pPr>
              <a:defRPr>
                <a:solidFill>
                  <a:srgbClr val="FFFFFF"/>
                </a:solidFill>
              </a:defRPr>
            </a:lvl1pPr>
          </a:lstStyle>
          <a:p>
            <a:r>
              <a:rPr lang="es-ES_tradnl" dirty="0">
                <a:solidFill>
                  <a:schemeClr val="tx1"/>
                </a:solidFill>
              </a:rPr>
              <a:t>Aprendizaje No Supervisado</a:t>
            </a:r>
          </a:p>
        </p:txBody>
      </p:sp>
      <p:sp>
        <p:nvSpPr>
          <p:cNvPr id="161" name="Aprendizaje de Maquina I - CEIA - FIUBA"/>
          <p:cNvSpPr txBox="1">
            <a:spLocks noGrp="1"/>
          </p:cNvSpPr>
          <p:nvPr>
            <p:ph type="body" sz="quarter" idx="1"/>
          </p:nvPr>
        </p:nvSpPr>
        <p:spPr>
          <a:xfrm>
            <a:off x="4894830" y="7417416"/>
            <a:ext cx="18326247" cy="1402242"/>
          </a:xfrm>
          <a:prstGeom prst="rect">
            <a:avLst/>
          </a:prstGeom>
        </p:spPr>
        <p:txBody>
          <a:bodyPr/>
          <a:lstStyle>
            <a:lvl1pPr>
              <a:defRPr>
                <a:solidFill>
                  <a:srgbClr val="FFFFFF"/>
                </a:solidFill>
              </a:defRPr>
            </a:lvl1pPr>
          </a:lstStyle>
          <a:p>
            <a:r>
              <a:rPr lang="es-ES_tradnl">
                <a:solidFill>
                  <a:schemeClr val="tx1"/>
                </a:solidFill>
              </a:rPr>
              <a:t>Aprendizaje de Maquina I - CEIA - FIUBA </a:t>
            </a:r>
          </a:p>
        </p:txBody>
      </p:sp>
      <p:sp>
        <p:nvSpPr>
          <p:cNvPr id="163" name="Dr. Ing. Facundo Adrián Lucianna"/>
          <p:cNvSpPr txBox="1"/>
          <p:nvPr/>
        </p:nvSpPr>
        <p:spPr>
          <a:xfrm>
            <a:off x="1502215" y="11391254"/>
            <a:ext cx="18326247" cy="20882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l" defTabSz="584200">
              <a:lnSpc>
                <a:spcPct val="100000"/>
              </a:lnSpc>
              <a:spcBef>
                <a:spcPts val="3300"/>
              </a:spcBef>
              <a:tabLst/>
              <a:defRPr sz="4000" spc="0">
                <a:solidFill>
                  <a:srgbClr val="FFFFFF"/>
                </a:solidFill>
                <a:latin typeface="Graphik-SemiboldItalic"/>
                <a:ea typeface="Graphik-SemiboldItalic"/>
                <a:cs typeface="Graphik-SemiboldItalic"/>
                <a:sym typeface="Graphik Semibold"/>
              </a:defRPr>
            </a:lvl1pPr>
          </a:lstStyle>
          <a:p>
            <a:r>
              <a:rPr lang="es-ES_tradnl" dirty="0">
                <a:solidFill>
                  <a:schemeClr val="tx1"/>
                </a:solidFill>
              </a:rPr>
              <a:t>Dr. Ing. Facundo Adrián Lucianna</a:t>
            </a:r>
          </a:p>
          <a:p>
            <a:r>
              <a:rPr lang="es-ES_tradnl" dirty="0">
                <a:solidFill>
                  <a:schemeClr val="tx1"/>
                </a:solidFill>
              </a:rPr>
              <a:t>Dr. Ing. Álvaro Gabriel </a:t>
            </a:r>
            <a:r>
              <a:rPr lang="es-ES_tradnl" dirty="0" err="1">
                <a:solidFill>
                  <a:schemeClr val="tx1"/>
                </a:solidFill>
              </a:rPr>
              <a:t>Pizá</a:t>
            </a:r>
            <a:endParaRPr lang="es-ES_tradnl" dirty="0">
              <a:solidFill>
                <a:schemeClr val="tx1"/>
              </a:solidFill>
            </a:endParaRPr>
          </a:p>
        </p:txBody>
      </p:sp>
      <p:pic>
        <p:nvPicPr>
          <p:cNvPr id="2" name="Picture 1">
            <a:extLst>
              <a:ext uri="{FF2B5EF4-FFF2-40B4-BE49-F238E27FC236}">
                <a16:creationId xmlns:a16="http://schemas.microsoft.com/office/drawing/2014/main" id="{EC7EF714-3C65-351E-394B-812CA71A969A}"/>
              </a:ext>
            </a:extLst>
          </p:cNvPr>
          <p:cNvPicPr>
            <a:picLocks noChangeAspect="1"/>
          </p:cNvPicPr>
          <p:nvPr/>
        </p:nvPicPr>
        <p:blipFill>
          <a:blip r:embed="rId2"/>
          <a:stretch>
            <a:fillRect/>
          </a:stretch>
        </p:blipFill>
        <p:spPr>
          <a:xfrm>
            <a:off x="1502215" y="5403850"/>
            <a:ext cx="2895600" cy="2908300"/>
          </a:xfrm>
          <a:prstGeom prst="rect">
            <a:avLst/>
          </a:prstGeom>
        </p:spPr>
      </p:pic>
    </p:spTree>
    <p:extLst>
      <p:ext uri="{BB962C8B-B14F-4D97-AF65-F5344CB8AC3E}">
        <p14:creationId xmlns:p14="http://schemas.microsoft.com/office/powerpoint/2010/main" val="133949382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err="1">
                <a:solidFill>
                  <a:schemeClr val="tx1"/>
                </a:solidFill>
              </a:rPr>
              <a:t>XGBoost</a:t>
            </a:r>
            <a:endParaRPr lang="es-ES_tradnl" dirty="0"/>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300" y="3507194"/>
            <a:ext cx="21869400" cy="9532780"/>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El software más utilizado en </a:t>
            </a:r>
            <a:r>
              <a:rPr lang="es-ES_tradnl" dirty="0" err="1"/>
              <a:t>Boosting</a:t>
            </a:r>
            <a:r>
              <a:rPr lang="es-ES_tradnl" dirty="0"/>
              <a:t> es </a:t>
            </a:r>
            <a:r>
              <a:rPr lang="es-ES_tradnl" b="1" dirty="0">
                <a:hlinkClick r:id="rId3"/>
              </a:rPr>
              <a:t>XGBoost</a:t>
            </a:r>
            <a:r>
              <a:rPr lang="es-ES_tradnl" dirty="0"/>
              <a:t>, una implementación del </a:t>
            </a:r>
            <a:r>
              <a:rPr lang="es-ES_tradnl" dirty="0" err="1"/>
              <a:t>Boosting</a:t>
            </a:r>
            <a:r>
              <a:rPr lang="es-ES_tradnl" dirty="0"/>
              <a:t> de gradiente estocástico desarrollado por </a:t>
            </a:r>
            <a:r>
              <a:rPr lang="es-ES_tradnl" dirty="0" err="1"/>
              <a:t>Tianqi</a:t>
            </a:r>
            <a:r>
              <a:rPr lang="es-ES_tradnl" dirty="0"/>
              <a:t> Chen y Carlos </a:t>
            </a:r>
            <a:r>
              <a:rPr lang="es-ES_tradnl" dirty="0" err="1"/>
              <a:t>Guestrin</a:t>
            </a:r>
            <a:r>
              <a:rPr lang="es-ES_tradnl" dirty="0"/>
              <a:t> en la Universidad de Washington. </a:t>
            </a:r>
          </a:p>
          <a:p>
            <a:pPr>
              <a:defRPr sz="4600">
                <a:latin typeface="Graphik Compact Regular"/>
                <a:ea typeface="Graphik Compact Regular"/>
                <a:cs typeface="Graphik Compact Regular"/>
                <a:sym typeface="Graphik Compact Regular"/>
              </a:defRPr>
            </a:pPr>
            <a:r>
              <a:rPr lang="es-ES_tradnl" dirty="0"/>
              <a:t>En </a:t>
            </a:r>
            <a:r>
              <a:rPr lang="es-ES_tradnl" dirty="0" err="1"/>
              <a:t>AdaBoost</a:t>
            </a:r>
            <a:r>
              <a:rPr lang="es-ES_tradnl" dirty="0"/>
              <a:t> se usa una función exponencial para ponderar cada residuo, con </a:t>
            </a:r>
            <a:r>
              <a:rPr lang="es-ES_tradnl" dirty="0" err="1"/>
              <a:t>XGBoost</a:t>
            </a:r>
            <a:r>
              <a:rPr lang="es-ES_tradnl" dirty="0"/>
              <a:t> se utiliza al gradiente de la función de costo y con ello se pondera a los residuos y los </a:t>
            </a:r>
            <a:r>
              <a:rPr lang="es-ES_tradnl" dirty="0" err="1"/>
              <a:t>weak</a:t>
            </a:r>
            <a:r>
              <a:rPr lang="es-ES_tradnl" dirty="0"/>
              <a:t> </a:t>
            </a:r>
            <a:r>
              <a:rPr lang="es-ES_tradnl" dirty="0" err="1"/>
              <a:t>learners</a:t>
            </a:r>
            <a:r>
              <a:rPr lang="es-ES_tradnl" dirty="0"/>
              <a:t>. </a:t>
            </a:r>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10</a:t>
            </a:fld>
            <a:endParaRPr lang="en-US" sz="2800" dirty="0"/>
          </a:p>
        </p:txBody>
      </p:sp>
    </p:spTree>
    <p:extLst>
      <p:ext uri="{BB962C8B-B14F-4D97-AF65-F5344CB8AC3E}">
        <p14:creationId xmlns:p14="http://schemas.microsoft.com/office/powerpoint/2010/main" val="296226537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Redes Neuronales"/>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lang="es-ES_tradnl" dirty="0">
                <a:solidFill>
                  <a:schemeClr val="tx1"/>
                </a:solidFill>
              </a:rPr>
              <a:t>Aprendizaje No Supervisado</a:t>
            </a:r>
          </a:p>
        </p:txBody>
      </p:sp>
    </p:spTree>
    <p:extLst>
      <p:ext uri="{BB962C8B-B14F-4D97-AF65-F5344CB8AC3E}">
        <p14:creationId xmlns:p14="http://schemas.microsoft.com/office/powerpoint/2010/main" val="252142221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lstStyle/>
          <a:p>
            <a:r>
              <a:rPr lang="es-ES_tradnl" dirty="0"/>
              <a:t>Aprendizaje no supervisado</a:t>
            </a:r>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300" y="35071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Como vimos en la clase 1, en aprendizaje no supervisado tenemos un </a:t>
            </a:r>
            <a:r>
              <a:rPr lang="es-ES_tradnl" dirty="0" err="1"/>
              <a:t>dataset</a:t>
            </a:r>
            <a:r>
              <a:rPr lang="es-ES_tradnl" dirty="0"/>
              <a:t> de n observaciones con p atributos, pero no tenemos una variable Y de respuesta. </a:t>
            </a:r>
          </a:p>
          <a:p>
            <a:pPr>
              <a:defRPr sz="4600">
                <a:latin typeface="Graphik Compact Regular"/>
                <a:ea typeface="Graphik Compact Regular"/>
                <a:cs typeface="Graphik Compact Regular"/>
                <a:sym typeface="Graphik Compact Regular"/>
              </a:defRPr>
            </a:pPr>
            <a:r>
              <a:rPr lang="es-ES_tradnl" dirty="0"/>
              <a:t>Esto nos genera un desafío…</a:t>
            </a:r>
          </a:p>
          <a:p>
            <a:pPr>
              <a:defRPr sz="4600">
                <a:latin typeface="Graphik Compact Regular"/>
                <a:ea typeface="Graphik Compact Regular"/>
                <a:cs typeface="Graphik Compact Regular"/>
                <a:sym typeface="Graphik Compact Regular"/>
              </a:defRPr>
            </a:pPr>
            <a:endParaRPr lang="es-ES_tradnl" dirty="0"/>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12</a:t>
            </a:fld>
            <a:endParaRPr lang="en-US" sz="2800" dirty="0"/>
          </a:p>
        </p:txBody>
      </p:sp>
    </p:spTree>
    <p:extLst>
      <p:ext uri="{BB962C8B-B14F-4D97-AF65-F5344CB8AC3E}">
        <p14:creationId xmlns:p14="http://schemas.microsoft.com/office/powerpoint/2010/main" val="232874388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lstStyle/>
          <a:p>
            <a:r>
              <a:rPr lang="es-ES_tradnl" dirty="0"/>
              <a:t>Aprendizaje no supervisado</a:t>
            </a:r>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300" y="35071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Como vimos en la clase 1, en aprendizaje no supervisado tenemos un </a:t>
            </a:r>
            <a:r>
              <a:rPr lang="es-ES_tradnl" dirty="0" err="1"/>
              <a:t>dataset</a:t>
            </a:r>
            <a:r>
              <a:rPr lang="es-ES_tradnl" dirty="0"/>
              <a:t> de n observaciones con p atributos, pero no tenemos una variable Y de respuesta. </a:t>
            </a:r>
          </a:p>
          <a:p>
            <a:pPr>
              <a:defRPr sz="4600">
                <a:latin typeface="Graphik Compact Regular"/>
                <a:ea typeface="Graphik Compact Regular"/>
                <a:cs typeface="Graphik Compact Regular"/>
                <a:sym typeface="Graphik Compact Regular"/>
              </a:defRPr>
            </a:pPr>
            <a:r>
              <a:rPr lang="es-ES_tradnl" dirty="0"/>
              <a:t>Esto nos genera un desafío…</a:t>
            </a:r>
          </a:p>
          <a:p>
            <a:pPr>
              <a:defRPr sz="4600">
                <a:latin typeface="Graphik Compact Regular"/>
                <a:ea typeface="Graphik Compact Regular"/>
                <a:cs typeface="Graphik Compact Regular"/>
                <a:sym typeface="Graphik Compact Regular"/>
              </a:defRPr>
            </a:pPr>
            <a:r>
              <a:rPr lang="es-ES_tradnl" dirty="0"/>
              <a:t>No tenemos un </a:t>
            </a:r>
            <a:r>
              <a:rPr lang="es-ES_tradnl" b="1" dirty="0"/>
              <a:t>objetivo simple </a:t>
            </a:r>
            <a:r>
              <a:rPr lang="es-ES_tradnl" dirty="0"/>
              <a:t>para el análisis.</a:t>
            </a:r>
          </a:p>
          <a:p>
            <a:pPr>
              <a:defRPr sz="4600">
                <a:latin typeface="Graphik Compact Regular"/>
                <a:ea typeface="Graphik Compact Regular"/>
                <a:cs typeface="Graphik Compact Regular"/>
                <a:sym typeface="Graphik Compact Regular"/>
              </a:defRPr>
            </a:pPr>
            <a:r>
              <a:rPr lang="es-ES_tradnl" dirty="0"/>
              <a:t>Es difícil evaluar los resultados obtenidos, ya que no existe un mecanismo aceptado para realizar una </a:t>
            </a:r>
            <a:r>
              <a:rPr lang="es-ES_tradnl" b="1" dirty="0">
                <a:solidFill>
                  <a:schemeClr val="accent3"/>
                </a:solidFill>
              </a:rPr>
              <a:t>validación cruzada </a:t>
            </a:r>
            <a:r>
              <a:rPr lang="es-ES_tradnl" dirty="0"/>
              <a:t>o </a:t>
            </a:r>
            <a:r>
              <a:rPr lang="es-ES_tradnl" b="1" dirty="0">
                <a:solidFill>
                  <a:schemeClr val="accent6"/>
                </a:solidFill>
              </a:rPr>
              <a:t>validar</a:t>
            </a:r>
            <a:r>
              <a:rPr lang="es-ES_tradnl" dirty="0"/>
              <a:t> los resultados en un conjunto de datos independiente.</a:t>
            </a:r>
          </a:p>
          <a:p>
            <a:pPr>
              <a:defRPr sz="4600">
                <a:latin typeface="Graphik Compact Regular"/>
                <a:ea typeface="Graphik Compact Regular"/>
                <a:cs typeface="Graphik Compact Regular"/>
                <a:sym typeface="Graphik Compact Regular"/>
              </a:defRPr>
            </a:pPr>
            <a:endParaRPr lang="es-ES_tradnl" dirty="0"/>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13</a:t>
            </a:fld>
            <a:endParaRPr lang="en-US" sz="2800" dirty="0"/>
          </a:p>
        </p:txBody>
      </p:sp>
    </p:spTree>
    <p:extLst>
      <p:ext uri="{BB962C8B-B14F-4D97-AF65-F5344CB8AC3E}">
        <p14:creationId xmlns:p14="http://schemas.microsoft.com/office/powerpoint/2010/main" val="248464889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lstStyle/>
          <a:p>
            <a:r>
              <a:rPr lang="es-ES_tradnl" dirty="0"/>
              <a:t>Aprendizaje no supervisado</a:t>
            </a:r>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300" y="35071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Como vimos en la clase 1, en aprendizaje no supervisado tenemos un </a:t>
            </a:r>
            <a:r>
              <a:rPr lang="es-ES_tradnl" dirty="0" err="1"/>
              <a:t>dataset</a:t>
            </a:r>
            <a:r>
              <a:rPr lang="es-ES_tradnl" dirty="0"/>
              <a:t> de n observaciones con p atributos, pero no tenemos una variable Y de respuesta. </a:t>
            </a:r>
          </a:p>
          <a:p>
            <a:pPr>
              <a:defRPr sz="4600">
                <a:latin typeface="Graphik Compact Regular"/>
                <a:ea typeface="Graphik Compact Regular"/>
                <a:cs typeface="Graphik Compact Regular"/>
                <a:sym typeface="Graphik Compact Regular"/>
              </a:defRPr>
            </a:pPr>
            <a:r>
              <a:rPr lang="es-ES_tradnl" dirty="0"/>
              <a:t>Esto nos genera un desafío…</a:t>
            </a:r>
          </a:p>
          <a:p>
            <a:pPr>
              <a:defRPr sz="4600">
                <a:latin typeface="Graphik Compact Regular"/>
                <a:ea typeface="Graphik Compact Regular"/>
                <a:cs typeface="Graphik Compact Regular"/>
                <a:sym typeface="Graphik Compact Regular"/>
              </a:defRPr>
            </a:pPr>
            <a:r>
              <a:rPr lang="es-ES_tradnl" dirty="0"/>
              <a:t>No tenemos un </a:t>
            </a:r>
            <a:r>
              <a:rPr lang="es-ES_tradnl" b="1" dirty="0"/>
              <a:t>objetivo simple </a:t>
            </a:r>
            <a:r>
              <a:rPr lang="es-ES_tradnl" dirty="0"/>
              <a:t>para el análisis.</a:t>
            </a:r>
          </a:p>
          <a:p>
            <a:pPr>
              <a:defRPr sz="4600">
                <a:latin typeface="Graphik Compact Regular"/>
                <a:ea typeface="Graphik Compact Regular"/>
                <a:cs typeface="Graphik Compact Regular"/>
                <a:sym typeface="Graphik Compact Regular"/>
              </a:defRPr>
            </a:pPr>
            <a:r>
              <a:rPr lang="es-ES_tradnl" dirty="0"/>
              <a:t>Es difícil evaluar los resultados obtenidos, ya que no existe un mecanismo aceptado para realizar una </a:t>
            </a:r>
            <a:r>
              <a:rPr lang="es-ES_tradnl" b="1" dirty="0">
                <a:solidFill>
                  <a:schemeClr val="accent3"/>
                </a:solidFill>
              </a:rPr>
              <a:t>validación cruzada </a:t>
            </a:r>
            <a:r>
              <a:rPr lang="es-ES_tradnl" dirty="0"/>
              <a:t>o </a:t>
            </a:r>
            <a:r>
              <a:rPr lang="es-ES_tradnl" b="1" dirty="0">
                <a:solidFill>
                  <a:schemeClr val="accent6"/>
                </a:solidFill>
              </a:rPr>
              <a:t>validar</a:t>
            </a:r>
            <a:r>
              <a:rPr lang="es-ES_tradnl" dirty="0"/>
              <a:t> los resultados en un conjunto de datos independiente.</a:t>
            </a:r>
          </a:p>
          <a:p>
            <a:pPr>
              <a:defRPr sz="4600">
                <a:latin typeface="Graphik Compact Regular"/>
                <a:ea typeface="Graphik Compact Regular"/>
                <a:cs typeface="Graphik Compact Regular"/>
                <a:sym typeface="Graphik Compact Regular"/>
              </a:defRPr>
            </a:pPr>
            <a:r>
              <a:rPr lang="es-ES_tradnl" dirty="0"/>
              <a:t>Esto se debe justamente a que no tenemos con que comparar.</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endParaRPr lang="es-ES_tradnl" dirty="0"/>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14</a:t>
            </a:fld>
            <a:endParaRPr lang="en-US" sz="2800" dirty="0"/>
          </a:p>
        </p:txBody>
      </p:sp>
    </p:spTree>
    <p:extLst>
      <p:ext uri="{BB962C8B-B14F-4D97-AF65-F5344CB8AC3E}">
        <p14:creationId xmlns:p14="http://schemas.microsoft.com/office/powerpoint/2010/main" val="355071220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lstStyle/>
          <a:p>
            <a:r>
              <a:rPr lang="es-ES_tradnl" dirty="0"/>
              <a:t>Aprendizaje no supervisado</a:t>
            </a:r>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300" y="3507194"/>
            <a:ext cx="21869400" cy="9152516"/>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Entonces, para que usaríamos este tipo de aprendizaje?</a:t>
            </a:r>
          </a:p>
          <a:p>
            <a:pPr>
              <a:defRPr sz="4600">
                <a:latin typeface="Graphik Compact Regular"/>
                <a:ea typeface="Graphik Compact Regular"/>
                <a:cs typeface="Graphik Compact Regular"/>
                <a:sym typeface="Graphik Compact Regular"/>
              </a:defRPr>
            </a:pPr>
            <a:r>
              <a:rPr lang="es-ES_tradnl" dirty="0"/>
              <a:t>Lo que buscamos en aprendizaje no supervisado es descubrir </a:t>
            </a:r>
            <a:r>
              <a:rPr lang="es-ES_tradnl" b="1" dirty="0">
                <a:solidFill>
                  <a:schemeClr val="accent5"/>
                </a:solidFill>
              </a:rPr>
              <a:t>una estructura sobre la base del conjunto de datos.</a:t>
            </a:r>
            <a:r>
              <a:rPr lang="es-ES_tradnl" dirty="0"/>
              <a:t> A diferencia de los problemas de aprendizaje supervisado, que buscamos predecir un resultado.</a:t>
            </a:r>
          </a:p>
          <a:p>
            <a:pPr>
              <a:defRPr sz="4600">
                <a:latin typeface="Graphik Compact Regular"/>
                <a:ea typeface="Graphik Compact Regular"/>
                <a:cs typeface="Graphik Compact Regular"/>
                <a:sym typeface="Graphik Compact Regular"/>
              </a:defRPr>
            </a:pPr>
            <a:r>
              <a:rPr lang="es-ES_tradnl" dirty="0"/>
              <a:t>En un caso particular, es cuando queremos encontrar en los datos conjuntos que responden de una forma similar, es decir agrupamientos que a priori no son evidentes.</a:t>
            </a:r>
          </a:p>
          <a:p>
            <a:pPr>
              <a:defRPr sz="4600">
                <a:latin typeface="Graphik Compact Regular"/>
                <a:ea typeface="Graphik Compact Regular"/>
                <a:cs typeface="Graphik Compact Regular"/>
                <a:sym typeface="Graphik Compact Regular"/>
              </a:defRPr>
            </a:pPr>
            <a:r>
              <a:rPr lang="es-ES_tradnl" i="1" dirty="0">
                <a:solidFill>
                  <a:schemeClr val="accent1"/>
                </a:solidFill>
              </a:rPr>
              <a:t>Por ejemplo, un sitio de compras podría intentar identificar grupos de compradores con historiales de navegación y compras similares, así como artículos que sean de particular interés para los compradores dentro de cada grupo.</a:t>
            </a:r>
          </a:p>
          <a:p>
            <a:pPr>
              <a:defRPr sz="4600">
                <a:latin typeface="Graphik Compact Regular"/>
                <a:ea typeface="Graphik Compact Regular"/>
                <a:cs typeface="Graphik Compact Regular"/>
                <a:sym typeface="Graphik Compact Regular"/>
              </a:defRPr>
            </a:pPr>
            <a:endParaRPr lang="es-ES_tradnl" dirty="0"/>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15</a:t>
            </a:fld>
            <a:endParaRPr lang="en-US" sz="2800" dirty="0"/>
          </a:p>
        </p:txBody>
      </p:sp>
    </p:spTree>
    <p:extLst>
      <p:ext uri="{BB962C8B-B14F-4D97-AF65-F5344CB8AC3E}">
        <p14:creationId xmlns:p14="http://schemas.microsoft.com/office/powerpoint/2010/main" val="1510820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Redes Neuronales"/>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lang="es-ES_tradnl" dirty="0" err="1">
                <a:solidFill>
                  <a:schemeClr val="tx1"/>
                </a:solidFill>
              </a:rPr>
              <a:t>Clustering</a:t>
            </a:r>
            <a:endParaRPr lang="es-ES_tradnl" dirty="0">
              <a:solidFill>
                <a:schemeClr val="tx1"/>
              </a:solidFill>
            </a:endParaRPr>
          </a:p>
        </p:txBody>
      </p:sp>
    </p:spTree>
    <p:extLst>
      <p:ext uri="{BB962C8B-B14F-4D97-AF65-F5344CB8AC3E}">
        <p14:creationId xmlns:p14="http://schemas.microsoft.com/office/powerpoint/2010/main" val="385127290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1869400" cy="9028144"/>
          </a:xfrm>
          <a:prstGeom prst="rect">
            <a:avLst/>
          </a:prstGeom>
        </p:spPr>
        <p:txBody>
          <a:bodyPr/>
          <a:lstStyle/>
          <a:p>
            <a:pPr defTabSz="554990">
              <a:spcBef>
                <a:spcPts val="3100"/>
              </a:spcBef>
              <a:defRPr sz="4370">
                <a:latin typeface="Graphik Compact Regular"/>
                <a:ea typeface="Graphik Compact Regular"/>
                <a:cs typeface="Graphik Compact Regular"/>
                <a:sym typeface="Graphik Compact Regular"/>
              </a:defRPr>
            </a:pPr>
            <a:r>
              <a:rPr lang="es-ES_tradnl" b="1" dirty="0" err="1">
                <a:solidFill>
                  <a:schemeClr val="accent1"/>
                </a:solidFill>
              </a:rPr>
              <a:t>Clustering</a:t>
            </a:r>
            <a:r>
              <a:rPr lang="es-ES_tradnl" dirty="0"/>
              <a:t> o agrupación se refiere a un conjunto amplio de técnicas para encontrar subgrupos o </a:t>
            </a:r>
            <a:r>
              <a:rPr lang="es-ES_tradnl" dirty="0" err="1"/>
              <a:t>clusters</a:t>
            </a:r>
            <a:r>
              <a:rPr lang="es-ES_tradnl" dirty="0"/>
              <a:t> en un </a:t>
            </a:r>
            <a:r>
              <a:rPr lang="es-ES_tradnl" dirty="0" err="1"/>
              <a:t>dataset</a:t>
            </a:r>
            <a:r>
              <a:rPr lang="es-ES_tradnl" dirty="0"/>
              <a:t>.</a:t>
            </a:r>
          </a:p>
          <a:p>
            <a:pPr defTabSz="554990">
              <a:spcBef>
                <a:spcPts val="3100"/>
              </a:spcBef>
              <a:defRPr sz="4370">
                <a:latin typeface="Graphik Compact Regular"/>
                <a:ea typeface="Graphik Compact Regular"/>
                <a:cs typeface="Graphik Compact Regular"/>
                <a:sym typeface="Graphik Compact Regular"/>
              </a:defRPr>
            </a:pPr>
            <a:r>
              <a:rPr lang="es-ES_tradnl" dirty="0"/>
              <a:t>Cuando agrupamos las observaciones, buscamos dividirlas en grupos distintos de modo que las observaciones dentro de cada grupo sean </a:t>
            </a:r>
            <a:r>
              <a:rPr lang="es-ES_tradnl" b="1" dirty="0">
                <a:solidFill>
                  <a:schemeClr val="accent3"/>
                </a:solidFill>
              </a:rPr>
              <a:t>similares entre sí</a:t>
            </a:r>
            <a:r>
              <a:rPr lang="es-ES_tradnl" dirty="0"/>
              <a:t>, mientras que las observaciones en otro grupo sean bastante </a:t>
            </a:r>
            <a:r>
              <a:rPr lang="es-ES_tradnl" b="1" dirty="0">
                <a:solidFill>
                  <a:schemeClr val="accent5"/>
                </a:solidFill>
              </a:rPr>
              <a:t>diferentes</a:t>
            </a:r>
            <a:r>
              <a:rPr lang="es-ES_tradnl" dirty="0"/>
              <a:t> de las del primero.</a:t>
            </a:r>
          </a:p>
          <a:p>
            <a:pPr defTabSz="554990">
              <a:spcBef>
                <a:spcPts val="3100"/>
              </a:spcBef>
              <a:defRPr sz="4370">
                <a:latin typeface="Graphik Compact Regular"/>
                <a:ea typeface="Graphik Compact Regular"/>
                <a:cs typeface="Graphik Compact Regular"/>
                <a:sym typeface="Graphik Compact Regular"/>
              </a:defRPr>
            </a:pPr>
            <a:r>
              <a:rPr lang="es-ES_tradnl" dirty="0"/>
              <a:t>Pero, hay que definir que es similar o que es diferente. Esto suele ser una consideración específica de un dominio que debe realizarse basándose en el conocimiento de los datos que se están estudiando.</a:t>
            </a:r>
          </a:p>
        </p:txBody>
      </p:sp>
      <p:sp>
        <p:nvSpPr>
          <p:cNvPr id="215" name="Redes Neuronales"/>
          <p:cNvSpPr txBox="1">
            <a:spLocks noGrp="1"/>
          </p:cNvSpPr>
          <p:nvPr>
            <p:ph type="title"/>
          </p:nvPr>
        </p:nvSpPr>
        <p:spPr>
          <a:xfrm>
            <a:off x="1295400" y="1622629"/>
            <a:ext cx="21869400" cy="1778386"/>
          </a:xfrm>
          <a:prstGeom prst="rect">
            <a:avLst/>
          </a:prstGeom>
        </p:spPr>
        <p:txBody>
          <a:bodyPr/>
          <a:lstStyle/>
          <a:p>
            <a:r>
              <a:rPr lang="es-ES_tradnl" dirty="0" err="1"/>
              <a:t>Clustering</a:t>
            </a:r>
            <a:endParaRPr lang="es-ES_tradnl" dirty="0"/>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17</a:t>
            </a:fld>
            <a:endParaRPr lang="en-US" sz="2800" dirty="0"/>
          </a:p>
        </p:txBody>
      </p:sp>
    </p:spTree>
    <p:extLst>
      <p:ext uri="{BB962C8B-B14F-4D97-AF65-F5344CB8AC3E}">
        <p14:creationId xmlns:p14="http://schemas.microsoft.com/office/powerpoint/2010/main" val="420106659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1869400" cy="9028144"/>
          </a:xfrm>
          <a:prstGeom prst="rect">
            <a:avLst/>
          </a:prstGeom>
        </p:spPr>
        <p:txBody>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Vamos a ver dos algoritmos de </a:t>
            </a:r>
            <a:r>
              <a:rPr lang="es-ES_tradnl" dirty="0" err="1"/>
              <a:t>clustering</a:t>
            </a:r>
            <a:r>
              <a:rPr lang="es-ES_tradnl" dirty="0"/>
              <a:t> de los más famosos de los múltiples que existen:</a:t>
            </a:r>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b="1" dirty="0"/>
              <a:t>K-</a:t>
            </a:r>
            <a:r>
              <a:rPr lang="es-ES_tradnl" b="1" dirty="0" err="1"/>
              <a:t>Means</a:t>
            </a:r>
            <a:endParaRPr lang="es-ES_tradnl" b="1" dirty="0"/>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b="1" dirty="0"/>
              <a:t>Modelo de Mixtura Gaussiana</a:t>
            </a:r>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lstStyle/>
          <a:p>
            <a:r>
              <a:rPr lang="es-ES_tradnl" dirty="0" err="1"/>
              <a:t>Clustering</a:t>
            </a:r>
            <a:endParaRPr lang="es-ES_tradnl" dirty="0"/>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18</a:t>
            </a:fld>
            <a:endParaRPr lang="en-US" sz="2800" dirty="0"/>
          </a:p>
        </p:txBody>
      </p:sp>
    </p:spTree>
    <p:extLst>
      <p:ext uri="{BB962C8B-B14F-4D97-AF65-F5344CB8AC3E}">
        <p14:creationId xmlns:p14="http://schemas.microsoft.com/office/powerpoint/2010/main" val="405935452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Perceptron y Neuronas sigmoideas"/>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lang="es-ES_tradnl" dirty="0">
                <a:solidFill>
                  <a:schemeClr val="tx1"/>
                </a:solidFill>
              </a:rPr>
              <a:t>Medidas de distancia o similitud</a:t>
            </a:r>
          </a:p>
        </p:txBody>
      </p:sp>
    </p:spTree>
    <p:extLst>
      <p:ext uri="{BB962C8B-B14F-4D97-AF65-F5344CB8AC3E}">
        <p14:creationId xmlns:p14="http://schemas.microsoft.com/office/powerpoint/2010/main" val="264259354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Repaso clase anterior"/>
          <p:cNvSpPr txBox="1">
            <a:spLocks noGrp="1"/>
          </p:cNvSpPr>
          <p:nvPr>
            <p:ph type="title"/>
          </p:nvPr>
        </p:nvSpPr>
        <p:spPr>
          <a:prstGeom prst="rect">
            <a:avLst/>
          </a:prstGeom>
        </p:spPr>
        <p:txBody>
          <a:bodyPr/>
          <a:lstStyle/>
          <a:p>
            <a:r>
              <a:rPr lang="es-ES_tradnl"/>
              <a:t>Repaso clase anterior</a:t>
            </a:r>
          </a:p>
        </p:txBody>
      </p:sp>
      <p:sp>
        <p:nvSpPr>
          <p:cNvPr id="166" name="Conjunto de validación…"/>
          <p:cNvSpPr txBox="1">
            <a:spLocks noGrp="1"/>
          </p:cNvSpPr>
          <p:nvPr>
            <p:ph type="body" idx="1"/>
          </p:nvPr>
        </p:nvSpPr>
        <p:spPr>
          <a:xfrm>
            <a:off x="1295400" y="3710394"/>
            <a:ext cx="21869400" cy="9012378"/>
          </a:xfrm>
          <a:prstGeom prst="rect">
            <a:avLst/>
          </a:prstGeom>
        </p:spPr>
        <p:txBody>
          <a:bodyPr/>
          <a:lstStyle/>
          <a:p>
            <a:pPr marL="647700" indent="-647700">
              <a:buClr>
                <a:srgbClr val="000000"/>
              </a:buClr>
              <a:buSzPct val="200000"/>
              <a:buChar char="•"/>
              <a:defRPr>
                <a:latin typeface="Graphik Compact Regular"/>
                <a:ea typeface="Graphik Compact Regular"/>
                <a:cs typeface="Graphik Compact Regular"/>
                <a:sym typeface="Graphik Compact Regular"/>
              </a:defRPr>
            </a:pPr>
            <a:r>
              <a:rPr lang="es-ES_tradnl" dirty="0"/>
              <a:t>Métodos de ensamble</a:t>
            </a:r>
          </a:p>
          <a:p>
            <a:pPr marL="647700" indent="-647700">
              <a:buClr>
                <a:srgbClr val="000000"/>
              </a:buClr>
              <a:buSzPct val="200000"/>
              <a:buChar char="•"/>
              <a:defRPr>
                <a:latin typeface="Graphik Compact Regular"/>
                <a:ea typeface="Graphik Compact Regular"/>
                <a:cs typeface="Graphik Compact Regular"/>
                <a:sym typeface="Graphik Compact Regular"/>
              </a:defRPr>
            </a:pPr>
            <a:r>
              <a:rPr lang="es-ES_tradnl" dirty="0"/>
              <a:t>Modelos que votan</a:t>
            </a:r>
          </a:p>
          <a:p>
            <a:pPr marL="647700" indent="-647700">
              <a:buClr>
                <a:srgbClr val="000000"/>
              </a:buClr>
              <a:buSzPct val="200000"/>
              <a:buChar char="•"/>
              <a:defRPr>
                <a:latin typeface="Graphik Compact Regular"/>
                <a:ea typeface="Graphik Compact Regular"/>
                <a:cs typeface="Graphik Compact Regular"/>
                <a:sym typeface="Graphik Compact Regular"/>
              </a:defRPr>
            </a:pPr>
            <a:r>
              <a:rPr lang="es-ES_tradnl" dirty="0" err="1"/>
              <a:t>Bagging</a:t>
            </a:r>
            <a:r>
              <a:rPr lang="es-ES_tradnl" dirty="0"/>
              <a:t> y bosques aleatorios</a:t>
            </a:r>
          </a:p>
          <a:p>
            <a:pPr marL="647700" indent="-647700">
              <a:buClr>
                <a:srgbClr val="000000"/>
              </a:buClr>
              <a:buSzPct val="200000"/>
              <a:buChar char="•"/>
              <a:defRPr>
                <a:latin typeface="Graphik Compact Regular"/>
                <a:ea typeface="Graphik Compact Regular"/>
                <a:cs typeface="Graphik Compact Regular"/>
                <a:sym typeface="Graphik Compact Regular"/>
              </a:defRPr>
            </a:pPr>
            <a:r>
              <a:rPr lang="es-ES_tradnl" dirty="0" err="1"/>
              <a:t>Boosting</a:t>
            </a:r>
            <a:endParaRPr lang="es-ES_tradnl" dirty="0"/>
          </a:p>
          <a:p>
            <a:pPr marL="647700" indent="-647700">
              <a:buClr>
                <a:srgbClr val="000000"/>
              </a:buClr>
              <a:buSzPct val="200000"/>
              <a:buChar char="•"/>
              <a:defRPr>
                <a:latin typeface="Graphik Compact Regular"/>
                <a:ea typeface="Graphik Compact Regular"/>
                <a:cs typeface="Graphik Compact Regular"/>
                <a:sym typeface="Graphik Compact Regular"/>
              </a:defRPr>
            </a:pPr>
            <a:r>
              <a:rPr lang="es-ES_tradnl" dirty="0" err="1"/>
              <a:t>XGBoost</a:t>
            </a:r>
            <a:endParaRPr lang="es-ES_tradnl" dirty="0"/>
          </a:p>
          <a:p>
            <a:pPr marL="647700" indent="-647700">
              <a:buClr>
                <a:srgbClr val="000000"/>
              </a:buClr>
              <a:buSzPct val="200000"/>
              <a:buChar char="•"/>
              <a:defRPr>
                <a:latin typeface="Graphik Compact Regular"/>
                <a:ea typeface="Graphik Compact Regular"/>
                <a:cs typeface="Graphik Compact Regular"/>
                <a:sym typeface="Graphik Compact Regular"/>
              </a:defRPr>
            </a:pPr>
            <a:endParaRPr lang="es-ES_tradnl" dirty="0"/>
          </a:p>
        </p:txBody>
      </p:sp>
      <p:sp>
        <p:nvSpPr>
          <p:cNvPr id="2" name="Footer Placeholder 4">
            <a:extLst>
              <a:ext uri="{FF2B5EF4-FFF2-40B4-BE49-F238E27FC236}">
                <a16:creationId xmlns:a16="http://schemas.microsoft.com/office/drawing/2014/main" id="{63F66B31-EF0B-01B4-4BF3-DDC04D8BB768}"/>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914C8B33-865A-E4AB-8FD0-ACD88DB50F16}"/>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a:t>
            </a:fld>
            <a:endParaRPr lang="en-US" sz="2800"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4" name="Un poquito de historia……"/>
              <p:cNvSpPr txBox="1">
                <a:spLocks noGrp="1"/>
              </p:cNvSpPr>
              <p:nvPr>
                <p:ph type="body" idx="1"/>
              </p:nvPr>
            </p:nvSpPr>
            <p:spPr>
              <a:xfrm>
                <a:off x="1295400" y="3710394"/>
                <a:ext cx="21869400" cy="9028144"/>
              </a:xfrm>
              <a:prstGeom prst="rect">
                <a:avLst/>
              </a:prstGeom>
            </p:spPr>
            <p:txBody>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En </a:t>
                </a:r>
                <a:r>
                  <a:rPr lang="es-ES_tradnl" b="1" dirty="0" err="1">
                    <a:solidFill>
                      <a:schemeClr val="accent1"/>
                    </a:solidFill>
                  </a:rPr>
                  <a:t>kNN</a:t>
                </a:r>
                <a:r>
                  <a:rPr lang="es-ES_tradnl" dirty="0"/>
                  <a:t> vimos las medidas de distancias, en </a:t>
                </a:r>
                <a:r>
                  <a:rPr lang="es-ES_tradnl" dirty="0" err="1"/>
                  <a:t>clustering</a:t>
                </a:r>
                <a:r>
                  <a:rPr lang="es-ES_tradnl" dirty="0"/>
                  <a:t>, se utilizan las mismas medidas para indicar que tan diferente o similares son.</a:t>
                </a:r>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b="1" dirty="0"/>
                  <a:t>Distancia de Manhattan</a:t>
                </a:r>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b="1" dirty="0"/>
                  <a:t>Distancia euclidiana</a:t>
                </a:r>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b="1" dirty="0"/>
                  <a:t>Distancia de </a:t>
                </a:r>
                <a:r>
                  <a:rPr lang="es-ES_tradnl" b="1" dirty="0" err="1"/>
                  <a:t>Chebyshev</a:t>
                </a:r>
                <a:r>
                  <a:rPr lang="es-ES_tradnl" b="1" dirty="0"/>
                  <a:t> </a:t>
                </a:r>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b="1" dirty="0"/>
                  <a:t>Distancia de Minkowski</a:t>
                </a:r>
                <a:br>
                  <a:rPr lang="es-ES_tradnl" b="1" dirty="0"/>
                </a:br>
                <a:endParaRPr lang="es-ES_tradnl" b="1" dirty="0"/>
              </a:p>
              <a:p>
                <a:pPr defTabSz="554990">
                  <a:spcBef>
                    <a:spcPts val="3100"/>
                  </a:spcBef>
                  <a:defRPr sz="4370">
                    <a:latin typeface="Graphik Compact Regular"/>
                    <a:ea typeface="Graphik Compact Regular"/>
                    <a:cs typeface="Graphik Compact Regular"/>
                    <a:sym typeface="Graphik Compact Regular"/>
                  </a:defRPr>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𝑝</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i="1">
                                                  <a:latin typeface="Cambria Math" panose="02040503050406030204" pitchFamily="18" charset="0"/>
                                                </a:rPr>
                                                <m:t>𝑖</m:t>
                                              </m:r>
                                            </m:sub>
                                          </m:sSub>
                                        </m:e>
                                      </m:d>
                                    </m:e>
                                    <m:sup>
                                      <m:r>
                                        <a:rPr lang="en-US" b="0" i="1" smtClean="0">
                                          <a:latin typeface="Cambria Math" panose="02040503050406030204" pitchFamily="18" charset="0"/>
                                        </a:rPr>
                                        <m:t>𝑝</m:t>
                                      </m:r>
                                    </m:sup>
                                  </m:sSup>
                                </m:e>
                              </m:nary>
                            </m:e>
                          </m:d>
                        </m:e>
                        <m:sup>
                          <m:r>
                            <a:rPr lang="en-US" b="0" i="1" smtClean="0">
                              <a:latin typeface="Cambria Math" panose="02040503050406030204" pitchFamily="18" charset="0"/>
                            </a:rPr>
                            <m:t>1/</m:t>
                          </m:r>
                          <m:r>
                            <a:rPr lang="en-US" b="0" i="1" smtClean="0">
                              <a:latin typeface="Cambria Math" panose="02040503050406030204" pitchFamily="18" charset="0"/>
                            </a:rPr>
                            <m:t>𝑝</m:t>
                          </m:r>
                        </m:sup>
                      </m:sSup>
                    </m:oMath>
                  </m:oMathPara>
                </a14:m>
                <a:endParaRPr lang="es-ES_tradnl" dirty="0"/>
              </a:p>
            </p:txBody>
          </p:sp>
        </mc:Choice>
        <mc:Fallback xmlns="">
          <p:sp>
            <p:nvSpPr>
              <p:cNvPr id="214" name="Un poquito de historia……"/>
              <p:cNvSpPr txBox="1">
                <a:spLocks noGrp="1" noRot="1" noChangeAspect="1" noMove="1" noResize="1" noEditPoints="1" noAdjustHandles="1" noChangeArrowheads="1" noChangeShapeType="1" noTextEdit="1"/>
              </p:cNvSpPr>
              <p:nvPr>
                <p:ph type="body" idx="1"/>
              </p:nvPr>
            </p:nvSpPr>
            <p:spPr>
              <a:xfrm>
                <a:off x="1295400" y="3710394"/>
                <a:ext cx="21869400" cy="9028144"/>
              </a:xfrm>
              <a:prstGeom prst="rect">
                <a:avLst/>
              </a:prstGeom>
              <a:blipFill>
                <a:blip r:embed="rId2"/>
                <a:stretch>
                  <a:fillRect l="-1335" t="-1685" b="-29073"/>
                </a:stretch>
              </a:blipFill>
            </p:spPr>
            <p:txBody>
              <a:bodyPr/>
              <a:lstStyle/>
              <a:p>
                <a:r>
                  <a:rPr lang="es-ES_tradnl">
                    <a:noFill/>
                  </a:rPr>
                  <a:t> </a:t>
                </a:r>
              </a:p>
            </p:txBody>
          </p:sp>
        </mc:Fallback>
      </mc:AlternateContent>
      <p:sp>
        <p:nvSpPr>
          <p:cNvPr id="215" name="Redes Neuronales"/>
          <p:cNvSpPr txBox="1">
            <a:spLocks noGrp="1"/>
          </p:cNvSpPr>
          <p:nvPr>
            <p:ph type="title"/>
          </p:nvPr>
        </p:nvSpPr>
        <p:spPr>
          <a:xfrm>
            <a:off x="1295400" y="1622629"/>
            <a:ext cx="21869400" cy="1778386"/>
          </a:xfrm>
          <a:prstGeom prst="rect">
            <a:avLst/>
          </a:prstGeom>
        </p:spPr>
        <p:txBody>
          <a:bodyPr>
            <a:normAutofit fontScale="90000"/>
          </a:bodyPr>
          <a:lstStyle/>
          <a:p>
            <a:r>
              <a:rPr lang="es-ES_tradnl" dirty="0"/>
              <a:t>Medidas de distancia o similitud</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20</a:t>
            </a:fld>
            <a:endParaRPr lang="en-US" sz="2800" dirty="0"/>
          </a:p>
        </p:txBody>
      </p:sp>
      <p:pic>
        <p:nvPicPr>
          <p:cNvPr id="4" name="g3744.png" descr="g3744.png">
            <a:extLst>
              <a:ext uri="{FF2B5EF4-FFF2-40B4-BE49-F238E27FC236}">
                <a16:creationId xmlns:a16="http://schemas.microsoft.com/office/drawing/2014/main" id="{7A775446-E459-E101-6EA0-E6FD1D102F69}"/>
              </a:ext>
            </a:extLst>
          </p:cNvPr>
          <p:cNvPicPr>
            <a:picLocks noChangeAspect="1"/>
          </p:cNvPicPr>
          <p:nvPr/>
        </p:nvPicPr>
        <p:blipFill>
          <a:blip r:embed="rId3"/>
          <a:stretch>
            <a:fillRect/>
          </a:stretch>
        </p:blipFill>
        <p:spPr>
          <a:xfrm>
            <a:off x="14516390" y="5027494"/>
            <a:ext cx="6366910" cy="8020423"/>
          </a:xfrm>
          <a:prstGeom prst="rect">
            <a:avLst/>
          </a:prstGeom>
          <a:ln w="12700">
            <a:miter lim="400000"/>
          </a:ln>
        </p:spPr>
      </p:pic>
    </p:spTree>
    <p:extLst>
      <p:ext uri="{BB962C8B-B14F-4D97-AF65-F5344CB8AC3E}">
        <p14:creationId xmlns:p14="http://schemas.microsoft.com/office/powerpoint/2010/main" val="153716015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En </a:t>
                </a:r>
                <a:r>
                  <a:rPr lang="es-ES_tradnl" b="1" dirty="0" err="1">
                    <a:solidFill>
                      <a:schemeClr val="accent1"/>
                    </a:solidFill>
                  </a:rPr>
                  <a:t>kNN</a:t>
                </a:r>
                <a:r>
                  <a:rPr lang="es-ES_tradnl" dirty="0"/>
                  <a:t> vimos las medidas de distancias, en </a:t>
                </a:r>
                <a:r>
                  <a:rPr lang="es-ES_tradnl" dirty="0" err="1"/>
                  <a:t>clustering</a:t>
                </a:r>
                <a:r>
                  <a:rPr lang="es-ES_tradnl" dirty="0"/>
                  <a:t>, se utilizan las mismas medidas para indicar que tan diferente o similares son.</a:t>
                </a:r>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b="1" dirty="0"/>
                  <a:t>Distancia Coseno</a:t>
                </a:r>
                <a:br>
                  <a:rPr lang="es-ES_tradnl" b="1" dirty="0"/>
                </a:br>
                <a:endParaRPr lang="es-ES_tradnl" b="1" dirty="0"/>
              </a:p>
              <a:p>
                <a:pPr defTabSz="554990">
                  <a:spcBef>
                    <a:spcPts val="3100"/>
                  </a:spcBef>
                  <a:defRPr sz="4370">
                    <a:latin typeface="Graphik Compact Regular"/>
                    <a:ea typeface="Graphik Compact Regular"/>
                    <a:cs typeface="Graphik Compact Regular"/>
                    <a:sym typeface="Graphik Compact Regular"/>
                  </a:defRPr>
                </a:pP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𝑐</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𝑐</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oMath>
                </a14:m>
                <a:r>
                  <a:rPr lang="en-US" dirty="0"/>
                  <a:t>    </a:t>
                </a:r>
                <a:br>
                  <a:rPr lang="en-US" dirty="0"/>
                </a:br>
                <a:endParaRPr lang="es-ES_tradnl" dirty="0"/>
              </a:p>
              <a:p>
                <a:pPr defTabSz="554990">
                  <a:spcBef>
                    <a:spcPts val="3100"/>
                  </a:spcBef>
                  <a:defRPr sz="4370">
                    <a:latin typeface="Graphik Compact Regular"/>
                    <a:ea typeface="Graphik Compact Regular"/>
                    <a:cs typeface="Graphik Compact Regular"/>
                    <a:sym typeface="Graphik Compact Regular"/>
                  </a:defRPr>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𝑐</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𝑏</m:t>
                          </m:r>
                        </m:num>
                        <m:den>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𝑎</m:t>
                              </m:r>
                            </m:e>
                          </m:d>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𝑏</m:t>
                              </m:r>
                            </m:e>
                          </m:d>
                          <m:r>
                            <a:rPr lang="en-US" b="0" i="1" smtClean="0">
                              <a:latin typeface="Cambria Math" panose="02040503050406030204" pitchFamily="18" charset="0"/>
                            </a:rPr>
                            <m:t> </m:t>
                          </m:r>
                        </m:den>
                      </m:f>
                    </m:oMath>
                  </m:oMathPara>
                </a14:m>
                <a:endParaRPr lang="es-ES_tradnl" dirty="0"/>
              </a:p>
            </p:txBody>
          </p:sp>
        </mc:Choice>
        <mc:Fallback xmlns="">
          <p:sp>
            <p:nvSpPr>
              <p:cNvPr id="214" name="Un poquito de historia……"/>
              <p:cNvSpPr txBox="1">
                <a:spLocks noGrp="1" noRot="1" noChangeAspect="1" noMove="1" noResize="1" noEditPoints="1" noAdjustHandles="1" noChangeArrowheads="1" noChangeShapeType="1" noTextEdit="1"/>
              </p:cNvSpPr>
              <p:nvPr>
                <p:ph type="body" idx="1"/>
              </p:nvPr>
            </p:nvSpPr>
            <p:spPr>
              <a:xfrm>
                <a:off x="1295400" y="3710394"/>
                <a:ext cx="21869400" cy="9028144"/>
              </a:xfrm>
              <a:prstGeom prst="rect">
                <a:avLst/>
              </a:prstGeom>
              <a:blipFill>
                <a:blip r:embed="rId2"/>
                <a:stretch>
                  <a:fillRect l="-1335" t="-1685"/>
                </a:stretch>
              </a:blipFill>
            </p:spPr>
            <p:txBody>
              <a:bodyPr/>
              <a:lstStyle/>
              <a:p>
                <a:r>
                  <a:rPr lang="es-ES_tradnl">
                    <a:noFill/>
                  </a:rPr>
                  <a:t> </a:t>
                </a:r>
              </a:p>
            </p:txBody>
          </p:sp>
        </mc:Fallback>
      </mc:AlternateContent>
      <p:sp>
        <p:nvSpPr>
          <p:cNvPr id="215" name="Redes Neuronales"/>
          <p:cNvSpPr txBox="1">
            <a:spLocks noGrp="1"/>
          </p:cNvSpPr>
          <p:nvPr>
            <p:ph type="title"/>
          </p:nvPr>
        </p:nvSpPr>
        <p:spPr>
          <a:xfrm>
            <a:off x="1295400" y="1622629"/>
            <a:ext cx="21869400" cy="1778386"/>
          </a:xfrm>
          <a:prstGeom prst="rect">
            <a:avLst/>
          </a:prstGeom>
        </p:spPr>
        <p:txBody>
          <a:bodyPr>
            <a:normAutofit fontScale="90000"/>
          </a:bodyPr>
          <a:lstStyle/>
          <a:p>
            <a:r>
              <a:rPr lang="es-ES_tradnl" dirty="0"/>
              <a:t>Medidas de distancia o similitud</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21</a:t>
            </a:fld>
            <a:endParaRPr lang="en-US" sz="2800" dirty="0"/>
          </a:p>
        </p:txBody>
      </p:sp>
      <p:pic>
        <p:nvPicPr>
          <p:cNvPr id="5" name="323.png" descr="323.png">
            <a:extLst>
              <a:ext uri="{FF2B5EF4-FFF2-40B4-BE49-F238E27FC236}">
                <a16:creationId xmlns:a16="http://schemas.microsoft.com/office/drawing/2014/main" id="{A42B70B5-20B9-843B-8594-B9B7D2878B75}"/>
              </a:ext>
            </a:extLst>
          </p:cNvPr>
          <p:cNvPicPr>
            <a:picLocks noChangeAspect="1"/>
          </p:cNvPicPr>
          <p:nvPr/>
        </p:nvPicPr>
        <p:blipFill>
          <a:blip r:embed="rId3"/>
          <a:stretch>
            <a:fillRect/>
          </a:stretch>
        </p:blipFill>
        <p:spPr>
          <a:xfrm>
            <a:off x="13731766" y="5704142"/>
            <a:ext cx="6964769" cy="6389229"/>
          </a:xfrm>
          <a:prstGeom prst="rect">
            <a:avLst/>
          </a:prstGeom>
          <a:ln w="12700">
            <a:miter lim="400000"/>
          </a:ln>
        </p:spPr>
      </p:pic>
    </p:spTree>
    <p:extLst>
      <p:ext uri="{BB962C8B-B14F-4D97-AF65-F5344CB8AC3E}">
        <p14:creationId xmlns:p14="http://schemas.microsoft.com/office/powerpoint/2010/main" val="103962912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En </a:t>
                </a:r>
                <a:r>
                  <a:rPr lang="es-ES_tradnl" b="1" dirty="0" err="1">
                    <a:solidFill>
                      <a:schemeClr val="accent1"/>
                    </a:solidFill>
                  </a:rPr>
                  <a:t>kNN</a:t>
                </a:r>
                <a:r>
                  <a:rPr lang="es-ES_tradnl" dirty="0"/>
                  <a:t> vimos las medidas de distancias, en </a:t>
                </a:r>
                <a:r>
                  <a:rPr lang="es-ES_tradnl" dirty="0" err="1"/>
                  <a:t>clustering</a:t>
                </a:r>
                <a:r>
                  <a:rPr lang="es-ES_tradnl" dirty="0"/>
                  <a:t>, se utilizan las mismas medidas para indicar que tan diferente o similares son.</a:t>
                </a:r>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b="1" dirty="0"/>
                  <a:t>Similitud de Jaccard</a:t>
                </a:r>
                <a:br>
                  <a:rPr lang="es-ES_tradnl" b="1" dirty="0"/>
                </a:br>
                <a:endParaRPr lang="es-ES_tradnl" b="1" dirty="0"/>
              </a:p>
              <a:p>
                <a:pPr defTabSz="554990">
                  <a:spcBef>
                    <a:spcPts val="3100"/>
                  </a:spcBef>
                  <a:defRPr sz="4370">
                    <a:latin typeface="Graphik Compact Regular"/>
                    <a:ea typeface="Graphik Compact Regular"/>
                    <a:cs typeface="Graphik Compact Regular"/>
                    <a:sym typeface="Graphik Compact Regular"/>
                  </a:defRPr>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f>
                        <m:fPr>
                          <m:ctrlPr>
                            <a:rPr lang="en-US" i="1">
                              <a:latin typeface="Cambria Math" panose="02040503050406030204" pitchFamily="18" charset="0"/>
                            </a:rPr>
                          </m:ctrlPr>
                        </m:fPr>
                        <m:num>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𝑎</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e>
                          </m:d>
                        </m:num>
                        <m:den>
                          <m:d>
                            <m:dPr>
                              <m:begChr m:val="|"/>
                              <m:endChr m:val="|"/>
                              <m:ctrlPr>
                                <a:rPr lang="en-US" i="1">
                                  <a:latin typeface="Cambria Math" panose="02040503050406030204" pitchFamily="18" charset="0"/>
                                </a:rPr>
                              </m:ctrlPr>
                            </m:dPr>
                            <m:e>
                              <m:r>
                                <a:rPr lang="en-US" i="1">
                                  <a:latin typeface="Cambria Math" panose="02040503050406030204" pitchFamily="18" charset="0"/>
                                </a:rPr>
                                <m:t>𝑎</m:t>
                              </m:r>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e>
                          </m:d>
                        </m:den>
                      </m:f>
                    </m:oMath>
                  </m:oMathPara>
                </a14:m>
                <a:br>
                  <a:rPr lang="en-US" dirty="0"/>
                </a:br>
                <a:endParaRPr lang="en-US" dirty="0"/>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b="1" dirty="0"/>
                  <a:t>Distancia de </a:t>
                </a:r>
                <a:r>
                  <a:rPr lang="es-ES_tradnl" b="1" dirty="0" err="1"/>
                  <a:t>Hamming</a:t>
                </a:r>
                <a:endParaRPr lang="es-ES_tradnl" dirty="0"/>
              </a:p>
            </p:txBody>
          </p:sp>
        </mc:Choice>
        <mc:Fallback xmlns="">
          <p:sp>
            <p:nvSpPr>
              <p:cNvPr id="214" name="Un poquito de historia……"/>
              <p:cNvSpPr txBox="1">
                <a:spLocks noGrp="1" noRot="1" noChangeAspect="1" noMove="1" noResize="1" noEditPoints="1" noAdjustHandles="1" noChangeArrowheads="1" noChangeShapeType="1" noTextEdit="1"/>
              </p:cNvSpPr>
              <p:nvPr>
                <p:ph type="body" idx="1"/>
              </p:nvPr>
            </p:nvSpPr>
            <p:spPr>
              <a:xfrm>
                <a:off x="1295400" y="3710394"/>
                <a:ext cx="21869400" cy="9028144"/>
              </a:xfrm>
              <a:prstGeom prst="rect">
                <a:avLst/>
              </a:prstGeom>
              <a:blipFill>
                <a:blip r:embed="rId2"/>
                <a:stretch>
                  <a:fillRect l="-1335" t="-1685"/>
                </a:stretch>
              </a:blipFill>
            </p:spPr>
            <p:txBody>
              <a:bodyPr/>
              <a:lstStyle/>
              <a:p>
                <a:r>
                  <a:rPr lang="es-ES_tradnl">
                    <a:noFill/>
                  </a:rPr>
                  <a:t> </a:t>
                </a:r>
              </a:p>
            </p:txBody>
          </p:sp>
        </mc:Fallback>
      </mc:AlternateContent>
      <p:sp>
        <p:nvSpPr>
          <p:cNvPr id="215" name="Redes Neuronales"/>
          <p:cNvSpPr txBox="1">
            <a:spLocks noGrp="1"/>
          </p:cNvSpPr>
          <p:nvPr>
            <p:ph type="title"/>
          </p:nvPr>
        </p:nvSpPr>
        <p:spPr>
          <a:xfrm>
            <a:off x="1295400" y="1622629"/>
            <a:ext cx="21869400" cy="1778386"/>
          </a:xfrm>
          <a:prstGeom prst="rect">
            <a:avLst/>
          </a:prstGeom>
        </p:spPr>
        <p:txBody>
          <a:bodyPr>
            <a:normAutofit fontScale="90000"/>
          </a:bodyPr>
          <a:lstStyle/>
          <a:p>
            <a:r>
              <a:rPr lang="es-ES_tradnl" dirty="0"/>
              <a:t>Medidas de distancia o similitud</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22</a:t>
            </a:fld>
            <a:endParaRPr lang="en-US" sz="2800" dirty="0"/>
          </a:p>
        </p:txBody>
      </p:sp>
      <p:pic>
        <p:nvPicPr>
          <p:cNvPr id="4" name="sss.png" descr="sss.png">
            <a:extLst>
              <a:ext uri="{FF2B5EF4-FFF2-40B4-BE49-F238E27FC236}">
                <a16:creationId xmlns:a16="http://schemas.microsoft.com/office/drawing/2014/main" id="{693C79DF-0582-74A8-5A79-F152E71B7A27}"/>
              </a:ext>
            </a:extLst>
          </p:cNvPr>
          <p:cNvPicPr>
            <a:picLocks noChangeAspect="1"/>
          </p:cNvPicPr>
          <p:nvPr/>
        </p:nvPicPr>
        <p:blipFill>
          <a:blip r:embed="rId3"/>
          <a:stretch>
            <a:fillRect/>
          </a:stretch>
        </p:blipFill>
        <p:spPr>
          <a:xfrm>
            <a:off x="10347341" y="6411433"/>
            <a:ext cx="7447604" cy="2037010"/>
          </a:xfrm>
          <a:prstGeom prst="rect">
            <a:avLst/>
          </a:prstGeom>
          <a:ln w="12700">
            <a:miter lim="400000"/>
          </a:ln>
        </p:spPr>
      </p:pic>
      <p:pic>
        <p:nvPicPr>
          <p:cNvPr id="6" name="223.png" descr="223.png">
            <a:extLst>
              <a:ext uri="{FF2B5EF4-FFF2-40B4-BE49-F238E27FC236}">
                <a16:creationId xmlns:a16="http://schemas.microsoft.com/office/drawing/2014/main" id="{23CFA15D-A387-11E3-DEC8-01A23B0B0ADB}"/>
              </a:ext>
            </a:extLst>
          </p:cNvPr>
          <p:cNvPicPr>
            <a:picLocks noChangeAspect="1"/>
          </p:cNvPicPr>
          <p:nvPr/>
        </p:nvPicPr>
        <p:blipFill>
          <a:blip r:embed="rId4"/>
          <a:stretch>
            <a:fillRect/>
          </a:stretch>
        </p:blipFill>
        <p:spPr>
          <a:xfrm>
            <a:off x="8008111" y="10167863"/>
            <a:ext cx="7825386" cy="1555310"/>
          </a:xfrm>
          <a:prstGeom prst="rect">
            <a:avLst/>
          </a:prstGeom>
          <a:ln w="12700">
            <a:miter lim="400000"/>
          </a:ln>
        </p:spPr>
      </p:pic>
    </p:spTree>
    <p:extLst>
      <p:ext uri="{BB962C8B-B14F-4D97-AF65-F5344CB8AC3E}">
        <p14:creationId xmlns:p14="http://schemas.microsoft.com/office/powerpoint/2010/main" val="201224107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Perceptron y Neuronas sigmoideas"/>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lang="es-ES_tradnl" dirty="0">
                <a:solidFill>
                  <a:schemeClr val="tx1"/>
                </a:solidFill>
              </a:rPr>
              <a:t>K-</a:t>
            </a:r>
            <a:r>
              <a:rPr lang="es-ES_tradnl" dirty="0" err="1">
                <a:solidFill>
                  <a:schemeClr val="tx1"/>
                </a:solidFill>
              </a:rPr>
              <a:t>means</a:t>
            </a:r>
            <a:r>
              <a:rPr lang="es-ES_tradnl" dirty="0">
                <a:solidFill>
                  <a:schemeClr val="tx1"/>
                </a:solidFill>
              </a:rPr>
              <a:t> </a:t>
            </a:r>
            <a:r>
              <a:rPr lang="es-ES_tradnl" dirty="0" err="1">
                <a:solidFill>
                  <a:schemeClr val="tx1"/>
                </a:solidFill>
              </a:rPr>
              <a:t>Clustering</a:t>
            </a:r>
            <a:endParaRPr lang="es-ES_tradnl" dirty="0">
              <a:solidFill>
                <a:schemeClr val="tx1"/>
              </a:solidFill>
            </a:endParaRPr>
          </a:p>
        </p:txBody>
      </p:sp>
    </p:spTree>
    <p:extLst>
      <p:ext uri="{BB962C8B-B14F-4D97-AF65-F5344CB8AC3E}">
        <p14:creationId xmlns:p14="http://schemas.microsoft.com/office/powerpoint/2010/main" val="348740926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K-</a:t>
            </a:r>
            <a:r>
              <a:rPr lang="es-ES_tradnl" dirty="0" err="1"/>
              <a:t>means</a:t>
            </a:r>
            <a:r>
              <a:rPr lang="es-ES_tradnl" dirty="0"/>
              <a:t> </a:t>
            </a:r>
            <a:r>
              <a:rPr lang="es-ES_tradnl" dirty="0" err="1"/>
              <a:t>clustering</a:t>
            </a:r>
            <a:r>
              <a:rPr lang="es-ES_tradnl" dirty="0"/>
              <a:t> es un enfoque simple para dividir un conjunto de datos en K grupos distintos y no superpuestos. </a:t>
            </a:r>
          </a:p>
          <a:p>
            <a:pPr defTabSz="554990">
              <a:spcBef>
                <a:spcPts val="3100"/>
              </a:spcBef>
              <a:defRPr sz="4370">
                <a:latin typeface="Graphik Compact Regular"/>
                <a:ea typeface="Graphik Compact Regular"/>
                <a:cs typeface="Graphik Compact Regular"/>
                <a:sym typeface="Graphik Compact Regular"/>
              </a:defRPr>
            </a:pPr>
            <a:r>
              <a:rPr lang="es-ES_tradnl" dirty="0"/>
              <a:t>Para realizar la agrupación K-</a:t>
            </a:r>
            <a:r>
              <a:rPr lang="es-ES_tradnl" dirty="0" err="1"/>
              <a:t>means</a:t>
            </a:r>
            <a:r>
              <a:rPr lang="es-ES_tradnl" dirty="0"/>
              <a:t>, primero debemos especificar el número deseado de agrupaciones K y luego, el algoritmo asignará cada observación a exactamente uno de los K grupos.</a:t>
            </a:r>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K-</a:t>
            </a:r>
            <a:r>
              <a:rPr lang="es-ES_tradnl" dirty="0" err="1"/>
              <a:t>means</a:t>
            </a:r>
            <a:endParaRPr lang="es-ES_tradnl" dirty="0"/>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24</a:t>
            </a:fld>
            <a:endParaRPr lang="en-US" sz="2800" dirty="0"/>
          </a:p>
        </p:txBody>
      </p:sp>
    </p:spTree>
    <p:extLst>
      <p:ext uri="{BB962C8B-B14F-4D97-AF65-F5344CB8AC3E}">
        <p14:creationId xmlns:p14="http://schemas.microsoft.com/office/powerpoint/2010/main" val="39843769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K-</a:t>
            </a:r>
            <a:r>
              <a:rPr lang="es-ES_tradnl" dirty="0" err="1"/>
              <a:t>means</a:t>
            </a:r>
            <a:endParaRPr lang="es-ES_tradnl" dirty="0"/>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25</a:t>
            </a:fld>
            <a:endParaRPr lang="en-US" sz="2800" dirty="0"/>
          </a:p>
        </p:txBody>
      </p:sp>
      <p:pic>
        <p:nvPicPr>
          <p:cNvPr id="6" name="cluster.png" descr="cluster.png">
            <a:extLst>
              <a:ext uri="{FF2B5EF4-FFF2-40B4-BE49-F238E27FC236}">
                <a16:creationId xmlns:a16="http://schemas.microsoft.com/office/drawing/2014/main" id="{6E3FF962-4C90-75C8-F53B-B532CDA8C3A5}"/>
              </a:ext>
            </a:extLst>
          </p:cNvPr>
          <p:cNvPicPr>
            <a:picLocks noChangeAspect="1"/>
          </p:cNvPicPr>
          <p:nvPr/>
        </p:nvPicPr>
        <p:blipFill>
          <a:blip r:embed="rId2"/>
          <a:stretch>
            <a:fillRect/>
          </a:stretch>
        </p:blipFill>
        <p:spPr>
          <a:xfrm>
            <a:off x="2344556" y="3940523"/>
            <a:ext cx="19694888" cy="8152848"/>
          </a:xfrm>
          <a:prstGeom prst="rect">
            <a:avLst/>
          </a:prstGeom>
          <a:ln w="12700">
            <a:miter lim="400000"/>
          </a:ln>
        </p:spPr>
      </p:pic>
    </p:spTree>
    <p:extLst>
      <p:ext uri="{BB962C8B-B14F-4D97-AF65-F5344CB8AC3E}">
        <p14:creationId xmlns:p14="http://schemas.microsoft.com/office/powerpoint/2010/main" val="265541884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Pongamos algunas notaciones, sean C</a:t>
                </a:r>
                <a:r>
                  <a:rPr lang="es-ES_tradnl" baseline="-25000" dirty="0"/>
                  <a:t>1</a:t>
                </a:r>
                <a:r>
                  <a:rPr lang="es-ES_tradnl" dirty="0"/>
                  <a:t>, C</a:t>
                </a:r>
                <a:r>
                  <a:rPr lang="es-ES_tradnl" baseline="-25000" dirty="0"/>
                  <a:t>2</a:t>
                </a:r>
                <a:r>
                  <a:rPr lang="es-ES_tradnl" dirty="0"/>
                  <a:t>, …, C</a:t>
                </a:r>
                <a:r>
                  <a:rPr lang="es-ES_tradnl" baseline="-25000" dirty="0"/>
                  <a:t>K</a:t>
                </a:r>
                <a:r>
                  <a:rPr lang="es-ES_tradnl" dirty="0"/>
                  <a:t> son conjuntos que contienen los índices de las observaciones del </a:t>
                </a:r>
                <a:r>
                  <a:rPr lang="es-ES_tradnl" dirty="0" err="1"/>
                  <a:t>dataset</a:t>
                </a:r>
                <a:r>
                  <a:rPr lang="es-ES_tradnl" dirty="0"/>
                  <a:t> en cada </a:t>
                </a:r>
                <a:r>
                  <a:rPr lang="es-ES_tradnl" dirty="0" err="1"/>
                  <a:t>cluster</a:t>
                </a:r>
                <a:r>
                  <a:rPr lang="es-ES_tradnl" dirty="0"/>
                  <a:t>. Y se satisface las siguientes propiedades: </a:t>
                </a:r>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dirty="0"/>
                  <a:t>Cada observación pertenece al menos a uno de los K </a:t>
                </a:r>
                <a:r>
                  <a:rPr lang="es-ES_tradnl" dirty="0" err="1"/>
                  <a:t>clusters</a:t>
                </a:r>
                <a:br>
                  <a:rPr lang="es-ES_tradnl" dirty="0"/>
                </a:br>
                <a:endParaRPr lang="es-ES_tradnl" dirty="0"/>
              </a:p>
              <a:p>
                <a:pPr algn="ctr" defTabSz="554990">
                  <a:spcBef>
                    <a:spcPts val="3100"/>
                  </a:spcBef>
                  <a:defRPr sz="437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s-ES_tradnl" i="1" smtClean="0">
                          <a:latin typeface="Cambria Math" panose="02040503050406030204" pitchFamily="18" charset="0"/>
                          <a:ea typeface="Cambria Math" panose="02040503050406030204" pitchFamily="18" charset="0"/>
                        </a:rPr>
                        <m:t>∪</m:t>
                      </m:r>
                      <m:sSub>
                        <m:sSubPr>
                          <m:ctrlPr>
                            <a:rPr lang="es-ES_tradnl" i="1">
                              <a:latin typeface="Cambria Math" panose="02040503050406030204" pitchFamily="18" charset="0"/>
                            </a:rPr>
                          </m:ctrlPr>
                        </m:sSubPr>
                        <m:e>
                          <m:r>
                            <a:rPr lang="en-US" i="1">
                              <a:latin typeface="Cambria Math" panose="02040503050406030204" pitchFamily="18" charset="0"/>
                            </a:rPr>
                            <m:t>𝐶</m:t>
                          </m:r>
                        </m:e>
                        <m:sub>
                          <m:r>
                            <a:rPr lang="en-US" b="0" i="1" smtClean="0">
                              <a:latin typeface="Cambria Math" panose="02040503050406030204" pitchFamily="18" charset="0"/>
                            </a:rPr>
                            <m:t>2</m:t>
                          </m:r>
                        </m:sub>
                      </m:sSub>
                      <m:r>
                        <a:rPr lang="es-ES_tradnl"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s-ES_tradnl" i="1" smtClean="0">
                          <a:latin typeface="Cambria Math" panose="02040503050406030204" pitchFamily="18" charset="0"/>
                          <a:ea typeface="Cambria Math" panose="02040503050406030204" pitchFamily="18" charset="0"/>
                        </a:rPr>
                        <m:t>∙</m:t>
                      </m:r>
                      <m:r>
                        <a:rPr lang="es-ES_tradnl"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s-ES_tradnl" i="1">
                          <a:latin typeface="Cambria Math" panose="02040503050406030204" pitchFamily="18" charset="0"/>
                          <a:ea typeface="Cambria Math" panose="02040503050406030204" pitchFamily="18" charset="0"/>
                        </a:rPr>
                        <m:t>∪</m:t>
                      </m:r>
                      <m:sSub>
                        <m:sSubPr>
                          <m:ctrlPr>
                            <a:rPr lang="es-ES_tradnl" i="1">
                              <a:latin typeface="Cambria Math" panose="02040503050406030204" pitchFamily="18" charset="0"/>
                            </a:rPr>
                          </m:ctrlPr>
                        </m:sSubPr>
                        <m:e>
                          <m:r>
                            <a:rPr lang="en-US" i="1">
                              <a:latin typeface="Cambria Math" panose="02040503050406030204" pitchFamily="18" charset="0"/>
                            </a:rPr>
                            <m:t>𝐶</m:t>
                          </m:r>
                        </m:e>
                        <m:sub>
                          <m:r>
                            <a:rPr lang="en-US" b="0" i="1" smtClean="0">
                              <a:latin typeface="Cambria Math" panose="02040503050406030204" pitchFamily="18" charset="0"/>
                            </a:rPr>
                            <m:t>𝐾</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2, …, </m:t>
                          </m:r>
                          <m:r>
                            <a:rPr lang="en-US" b="0" i="1" smtClean="0">
                              <a:latin typeface="Cambria Math" panose="02040503050406030204" pitchFamily="18" charset="0"/>
                            </a:rPr>
                            <m:t>𝑛</m:t>
                          </m:r>
                        </m:e>
                      </m:d>
                    </m:oMath>
                  </m:oMathPara>
                </a14:m>
                <a:endParaRPr lang="es-ES_tradnl" dirty="0"/>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dirty="0"/>
                  <a:t>Los </a:t>
                </a:r>
                <a:r>
                  <a:rPr lang="es-ES_tradnl" dirty="0" err="1"/>
                  <a:t>cluster</a:t>
                </a:r>
                <a:r>
                  <a:rPr lang="es-ES_tradnl" dirty="0"/>
                  <a:t> no se superponen, es decir, una observación pertenece a un solo </a:t>
                </a:r>
                <a:r>
                  <a:rPr lang="es-ES_tradnl" dirty="0" err="1"/>
                  <a:t>cluster</a:t>
                </a:r>
                <a:r>
                  <a:rPr lang="es-ES_tradnl" dirty="0"/>
                  <a:t>.</a:t>
                </a:r>
                <a:br>
                  <a:rPr lang="es-ES_tradnl" dirty="0"/>
                </a:br>
                <a:endParaRPr lang="es-ES_tradnl" dirty="0"/>
              </a:p>
              <a:p>
                <a:pPr defTabSz="554990">
                  <a:spcBef>
                    <a:spcPts val="3100"/>
                  </a:spcBef>
                  <a:defRPr sz="437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𝑘</m:t>
                          </m:r>
                        </m:sub>
                      </m:sSub>
                      <m:r>
                        <a:rPr lang="es-ES_tradnl" i="1" smtClean="0">
                          <a:latin typeface="Cambria Math" panose="02040503050406030204" pitchFamily="18" charset="0"/>
                          <a:ea typeface="Cambria Math" panose="02040503050406030204" pitchFamily="18" charset="0"/>
                        </a:rPr>
                        <m:t>∩</m:t>
                      </m:r>
                      <m:sSub>
                        <m:sSubPr>
                          <m:ctrlPr>
                            <a:rPr lang="es-ES_tradnl" i="1">
                              <a:latin typeface="Cambria Math" panose="02040503050406030204" pitchFamily="18" charset="0"/>
                            </a:rPr>
                          </m:ctrlPr>
                        </m:sSubPr>
                        <m:e>
                          <m:r>
                            <a:rPr lang="en-US" i="1">
                              <a:latin typeface="Cambria Math" panose="02040503050406030204" pitchFamily="18" charset="0"/>
                            </a:rPr>
                            <m:t>𝐶</m:t>
                          </m:r>
                        </m:e>
                        <m:sub>
                          <m:r>
                            <a:rPr lang="en-US" b="0" i="1" smtClean="0">
                              <a:latin typeface="Cambria Math" panose="02040503050406030204" pitchFamily="18" charset="0"/>
                            </a:rPr>
                            <m:t>𝑘</m:t>
                          </m:r>
                          <m:r>
                            <a:rPr lang="en-US" i="1" smtClean="0">
                              <a:latin typeface="Cambria Math" panose="02040503050406030204" pitchFamily="18" charset="0"/>
                            </a:rPr>
                            <m:t>’</m:t>
                          </m:r>
                        </m:sub>
                      </m:sSub>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r>
                        <a:rPr lang="en-US" i="1" smtClean="0">
                          <a:latin typeface="Cambria Math" panose="02040503050406030204" pitchFamily="18" charset="0"/>
                          <a:ea typeface="Cambria Math" panose="02040503050406030204" pitchFamily="18" charset="0"/>
                        </a:rPr>
                        <m:t>’</m:t>
                      </m:r>
                    </m:oMath>
                  </m:oMathPara>
                </a14:m>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mc:Choice>
        <mc:Fallback xmlns="">
          <p:sp>
            <p:nvSpPr>
              <p:cNvPr id="214" name="Un poquito de historia……"/>
              <p:cNvSpPr txBox="1">
                <a:spLocks noGrp="1" noRot="1" noChangeAspect="1" noMove="1" noResize="1" noEditPoints="1" noAdjustHandles="1" noChangeArrowheads="1" noChangeShapeType="1" noTextEdit="1"/>
              </p:cNvSpPr>
              <p:nvPr>
                <p:ph type="body" idx="1"/>
              </p:nvPr>
            </p:nvSpPr>
            <p:spPr>
              <a:xfrm>
                <a:off x="1295400" y="3710394"/>
                <a:ext cx="21869400" cy="9028144"/>
              </a:xfrm>
              <a:prstGeom prst="rect">
                <a:avLst/>
              </a:prstGeom>
              <a:blipFill>
                <a:blip r:embed="rId2"/>
                <a:stretch>
                  <a:fillRect l="-1335" t="-1404"/>
                </a:stretch>
              </a:blipFill>
            </p:spPr>
            <p:txBody>
              <a:bodyPr/>
              <a:lstStyle/>
              <a:p>
                <a:r>
                  <a:rPr lang="es-ES_tradnl">
                    <a:noFill/>
                  </a:rPr>
                  <a:t> </a:t>
                </a:r>
              </a:p>
            </p:txBody>
          </p:sp>
        </mc:Fallback>
      </mc:AlternateContent>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K-</a:t>
            </a:r>
            <a:r>
              <a:rPr lang="es-ES_tradnl" dirty="0" err="1"/>
              <a:t>means</a:t>
            </a:r>
            <a:endParaRPr lang="es-ES_tradnl" dirty="0"/>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26</a:t>
            </a:fld>
            <a:endParaRPr lang="en-US" sz="2800" dirty="0"/>
          </a:p>
        </p:txBody>
      </p:sp>
    </p:spTree>
    <p:extLst>
      <p:ext uri="{BB962C8B-B14F-4D97-AF65-F5344CB8AC3E}">
        <p14:creationId xmlns:p14="http://schemas.microsoft.com/office/powerpoint/2010/main" val="429254403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La idea detrás del algoritmo es que un buen agrupamiento es uno en donde la variación dentro del </a:t>
                </a:r>
                <a:r>
                  <a:rPr lang="es-ES_tradnl" dirty="0" err="1"/>
                  <a:t>cluster</a:t>
                </a:r>
                <a:r>
                  <a:rPr lang="es-ES_tradnl" dirty="0"/>
                  <a:t> es la menor posible.</a:t>
                </a:r>
              </a:p>
              <a:p>
                <a:pPr defTabSz="554990">
                  <a:spcBef>
                    <a:spcPts val="3100"/>
                  </a:spcBef>
                  <a:defRPr sz="4370">
                    <a:latin typeface="Graphik Compact Regular"/>
                    <a:ea typeface="Graphik Compact Regular"/>
                    <a:cs typeface="Graphik Compact Regular"/>
                    <a:sym typeface="Graphik Compact Regular"/>
                  </a:defRPr>
                </a:pPr>
                <a:r>
                  <a:rPr lang="es-ES_tradnl" dirty="0"/>
                  <a:t>La variación dentro de un </a:t>
                </a:r>
                <a:r>
                  <a:rPr lang="es-ES_tradnl" dirty="0" err="1"/>
                  <a:t>cluster</a:t>
                </a:r>
                <a:r>
                  <a:rPr lang="es-ES_tradnl" dirty="0"/>
                  <a:t> C</a:t>
                </a:r>
                <a:r>
                  <a:rPr lang="es-ES_tradnl" baseline="-25000" dirty="0"/>
                  <a:t>K</a:t>
                </a:r>
                <a:r>
                  <a:rPr lang="es-ES_tradnl" dirty="0"/>
                  <a:t> es una medida </a:t>
                </a:r>
                <a:r>
                  <a:rPr lang="es-ES_tradnl" b="1" dirty="0"/>
                  <a:t>W(C</a:t>
                </a:r>
                <a:r>
                  <a:rPr lang="es-ES_tradnl" b="1" baseline="-25000" dirty="0"/>
                  <a:t>K</a:t>
                </a:r>
                <a:r>
                  <a:rPr lang="es-ES_tradnl" b="1" dirty="0"/>
                  <a:t>) </a:t>
                </a:r>
                <a:r>
                  <a:rPr lang="es-ES_tradnl" dirty="0"/>
                  <a:t>de la cantidad en la que las observaciones dentro de un </a:t>
                </a:r>
                <a:r>
                  <a:rPr lang="es-ES_tradnl" dirty="0" err="1"/>
                  <a:t>cluster</a:t>
                </a:r>
                <a:r>
                  <a:rPr lang="es-ES_tradnl" dirty="0"/>
                  <a:t> difieren entre sí. Lo que buscamos hacer es:  </a:t>
                </a:r>
                <a:br>
                  <a:rPr lang="es-ES_tradnl" dirty="0"/>
                </a:br>
                <a:endParaRPr lang="es-ES_tradnl" dirty="0"/>
              </a:p>
              <a:p>
                <a:pPr defTabSz="554990">
                  <a:spcBef>
                    <a:spcPts val="3100"/>
                  </a:spcBef>
                  <a:defRPr sz="437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func>
                        <m:funcPr>
                          <m:ctrlPr>
                            <a:rPr lang="es-ES_tradnl" i="1" smtClean="0">
                              <a:latin typeface="Cambria Math" panose="02040503050406030204" pitchFamily="18" charset="0"/>
                            </a:rPr>
                          </m:ctrlPr>
                        </m:funcPr>
                        <m:fName>
                          <m:limLow>
                            <m:limLowPr>
                              <m:ctrlPr>
                                <a:rPr lang="es-ES_tradnl" i="1" smtClean="0">
                                  <a:latin typeface="Cambria Math" panose="02040503050406030204" pitchFamily="18" charset="0"/>
                                </a:rPr>
                              </m:ctrlPr>
                            </m:limLowPr>
                            <m:e>
                              <m:r>
                                <m:rPr>
                                  <m:sty m:val="p"/>
                                </m:rPr>
                                <a:rPr lang="es-ES_tradnl" i="0" smtClean="0">
                                  <a:latin typeface="Cambria Math" panose="02040503050406030204" pitchFamily="18" charset="0"/>
                                </a:rPr>
                                <m:t>min</m:t>
                              </m:r>
                              <m:r>
                                <m:rPr>
                                  <m:sty m:val="p"/>
                                </m:rPr>
                                <a:rPr lang="en-US" b="0" i="0" smtClean="0">
                                  <a:latin typeface="Cambria Math" panose="02040503050406030204" pitchFamily="18" charset="0"/>
                                </a:rPr>
                                <m:t>imizar</m:t>
                              </m:r>
                            </m:e>
                            <m:lim>
                              <m:sSub>
                                <m:sSubPr>
                                  <m:ctrlPr>
                                    <a:rPr lang="es-ES_tradnl"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s-ES_tradnl" i="1">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𝐾</m:t>
                                  </m:r>
                                </m:sub>
                              </m:sSub>
                            </m:lim>
                          </m:limLow>
                        </m:fName>
                        <m:e>
                          <m:d>
                            <m:dPr>
                              <m:begChr m:val="{"/>
                              <m:endChr m:val="}"/>
                              <m:ctrlPr>
                                <a:rPr lang="es-ES_tradnl" i="1" smtClean="0">
                                  <a:latin typeface="Cambria Math" panose="02040503050406030204" pitchFamily="18" charset="0"/>
                                </a:rPr>
                              </m:ctrlPr>
                            </m:dPr>
                            <m:e>
                              <m:nary>
                                <m:naryPr>
                                  <m:chr m:val="∑"/>
                                  <m:ctrlPr>
                                    <a:rPr lang="es-ES_tradnl"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𝐾</m:t>
                                  </m:r>
                                </m:sup>
                                <m:e>
                                  <m:r>
                                    <a:rPr lang="en-US" b="0" i="1" smtClean="0">
                                      <a:latin typeface="Cambria Math" panose="02040503050406030204" pitchFamily="18" charset="0"/>
                                    </a:rPr>
                                    <m:t>𝑊</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𝑘</m:t>
                                      </m:r>
                                    </m:sub>
                                  </m:sSub>
                                  <m:r>
                                    <a:rPr lang="en-US" b="0" i="1" smtClean="0">
                                      <a:latin typeface="Cambria Math" panose="02040503050406030204" pitchFamily="18" charset="0"/>
                                    </a:rPr>
                                    <m:t>)</m:t>
                                  </m:r>
                                </m:e>
                              </m:nary>
                            </m:e>
                          </m:d>
                        </m:e>
                      </m:func>
                    </m:oMath>
                  </m:oMathPara>
                </a14:m>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mc:Choice>
        <mc:Fallback xmlns="">
          <p:sp>
            <p:nvSpPr>
              <p:cNvPr id="214" name="Un poquito de historia……"/>
              <p:cNvSpPr txBox="1">
                <a:spLocks noGrp="1" noRot="1" noChangeAspect="1" noMove="1" noResize="1" noEditPoints="1" noAdjustHandles="1" noChangeArrowheads="1" noChangeShapeType="1" noTextEdit="1"/>
              </p:cNvSpPr>
              <p:nvPr>
                <p:ph type="body" idx="1"/>
              </p:nvPr>
            </p:nvSpPr>
            <p:spPr>
              <a:xfrm>
                <a:off x="1295400" y="3710394"/>
                <a:ext cx="21869400" cy="9028144"/>
              </a:xfrm>
              <a:prstGeom prst="rect">
                <a:avLst/>
              </a:prstGeom>
              <a:blipFill>
                <a:blip r:embed="rId2"/>
                <a:stretch>
                  <a:fillRect l="-1335" t="-1404" b="-140"/>
                </a:stretch>
              </a:blipFill>
            </p:spPr>
            <p:txBody>
              <a:bodyPr/>
              <a:lstStyle/>
              <a:p>
                <a:r>
                  <a:rPr lang="es-ES_tradnl">
                    <a:noFill/>
                  </a:rPr>
                  <a:t> </a:t>
                </a:r>
              </a:p>
            </p:txBody>
          </p:sp>
        </mc:Fallback>
      </mc:AlternateContent>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K-</a:t>
            </a:r>
            <a:r>
              <a:rPr lang="es-ES_tradnl" dirty="0" err="1"/>
              <a:t>means</a:t>
            </a:r>
            <a:endParaRPr lang="es-ES_tradnl" dirty="0"/>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27</a:t>
            </a:fld>
            <a:endParaRPr lang="en-US" sz="2800" dirty="0"/>
          </a:p>
        </p:txBody>
      </p:sp>
    </p:spTree>
    <p:extLst>
      <p:ext uri="{BB962C8B-B14F-4D97-AF65-F5344CB8AC3E}">
        <p14:creationId xmlns:p14="http://schemas.microsoft.com/office/powerpoint/2010/main" val="1984079092"/>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Para poder resolver este problema, debemos definir a W(CK). Hay muchas métricas posibles, pero la más común es la distancia Euclidiana cuadrada o Suma de Cuadrados </a:t>
                </a:r>
                <a:r>
                  <a:rPr lang="es-ES_tradnl" dirty="0" err="1"/>
                  <a:t>Intracluster</a:t>
                </a:r>
                <a:r>
                  <a:rPr lang="es-ES_tradnl" dirty="0"/>
                  <a:t>:</a:t>
                </a:r>
                <a:br>
                  <a:rPr lang="es-ES_tradnl" dirty="0"/>
                </a:br>
                <a:endParaRPr lang="es-ES_tradnl" dirty="0"/>
              </a:p>
              <a:p>
                <a:pPr defTabSz="554990">
                  <a:spcBef>
                    <a:spcPts val="3100"/>
                  </a:spcBef>
                  <a:defRPr sz="437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𝑊</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𝑘</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𝐾</m:t>
                                  </m:r>
                                </m:sub>
                              </m:sSub>
                            </m:e>
                          </m:d>
                        </m:den>
                      </m:f>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𝑖</m:t>
                          </m:r>
                          <m:r>
                            <a:rPr lang="en-US"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𝑘</m:t>
                              </m:r>
                            </m:sub>
                          </m:sSub>
                        </m:sub>
                        <m:sup/>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𝑝</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i="1" smtClean="0">
                                              <a:latin typeface="Cambria Math" panose="02040503050406030204" pitchFamily="18" charset="0"/>
                                            </a:rPr>
                                            <m:t>’</m:t>
                                          </m:r>
                                          <m:r>
                                            <a:rPr lang="en-US" b="0" i="1" smtClean="0">
                                              <a:latin typeface="Cambria Math" panose="02040503050406030204" pitchFamily="18" charset="0"/>
                                            </a:rPr>
                                            <m:t>𝑗</m:t>
                                          </m:r>
                                        </m:sub>
                                      </m:sSub>
                                    </m:e>
                                  </m:d>
                                </m:e>
                                <m:sup>
                                  <m:r>
                                    <a:rPr lang="en-US" b="0" i="1" smtClean="0">
                                      <a:latin typeface="Cambria Math" panose="02040503050406030204" pitchFamily="18" charset="0"/>
                                    </a:rPr>
                                    <m:t>2</m:t>
                                  </m:r>
                                </m:sup>
                              </m:sSup>
                            </m:e>
                          </m:nary>
                        </m:e>
                      </m:nary>
                    </m:oMath>
                  </m:oMathPara>
                </a14:m>
                <a:endParaRPr lang="es-ES_tradnl" dirty="0"/>
              </a:p>
              <a:p>
                <a:pPr defTabSz="554990">
                  <a:spcBef>
                    <a:spcPts val="3100"/>
                  </a:spcBef>
                  <a:defRPr sz="4370">
                    <a:latin typeface="Graphik Compact Regular"/>
                    <a:ea typeface="Graphik Compact Regular"/>
                    <a:cs typeface="Graphik Compact Regular"/>
                    <a:sym typeface="Graphik Compact Regular"/>
                  </a:defRPr>
                </a:pP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𝐾</m:t>
                            </m:r>
                          </m:sub>
                        </m:sSub>
                      </m:e>
                    </m:d>
                  </m:oMath>
                </a14:m>
                <a:r>
                  <a:rPr lang="es-ES_tradnl" dirty="0"/>
                  <a:t> es el número de observaciones en el </a:t>
                </a:r>
                <a:r>
                  <a:rPr lang="es-ES_tradnl" dirty="0" err="1"/>
                  <a:t>cluster</a:t>
                </a:r>
                <a:r>
                  <a:rPr lang="es-ES_tradnl" dirty="0"/>
                  <a:t> k.</a:t>
                </a:r>
              </a:p>
              <a:p>
                <a:pPr defTabSz="554990">
                  <a:spcBef>
                    <a:spcPts val="3100"/>
                  </a:spcBef>
                  <a:defRPr sz="4370">
                    <a:latin typeface="Graphik Compact Regular"/>
                    <a:ea typeface="Graphik Compact Regular"/>
                    <a:cs typeface="Graphik Compact Regular"/>
                    <a:sym typeface="Graphik Compact Regular"/>
                  </a:defRPr>
                </a:pPr>
                <a:r>
                  <a:rPr lang="es-ES_tradnl" dirty="0"/>
                  <a:t>Ahora, resolver esta minimización es un problema difícil de resolver dado a la inmensa cantidad de cálculos.</a:t>
                </a:r>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mc:Choice>
        <mc:Fallback xmlns="">
          <p:sp>
            <p:nvSpPr>
              <p:cNvPr id="214" name="Un poquito de historia……"/>
              <p:cNvSpPr txBox="1">
                <a:spLocks noGrp="1" noRot="1" noChangeAspect="1" noMove="1" noResize="1" noEditPoints="1" noAdjustHandles="1" noChangeArrowheads="1" noChangeShapeType="1" noTextEdit="1"/>
              </p:cNvSpPr>
              <p:nvPr>
                <p:ph type="body" idx="1"/>
              </p:nvPr>
            </p:nvSpPr>
            <p:spPr>
              <a:xfrm>
                <a:off x="1295400" y="3710394"/>
                <a:ext cx="21869400" cy="9028144"/>
              </a:xfrm>
              <a:prstGeom prst="rect">
                <a:avLst/>
              </a:prstGeom>
              <a:blipFill>
                <a:blip r:embed="rId2"/>
                <a:stretch>
                  <a:fillRect l="-1335" t="-2247" r="-1451"/>
                </a:stretch>
              </a:blipFill>
            </p:spPr>
            <p:txBody>
              <a:bodyPr/>
              <a:lstStyle/>
              <a:p>
                <a:r>
                  <a:rPr lang="es-ES_tradnl">
                    <a:noFill/>
                  </a:rPr>
                  <a:t> </a:t>
                </a:r>
              </a:p>
            </p:txBody>
          </p:sp>
        </mc:Fallback>
      </mc:AlternateContent>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K-</a:t>
            </a:r>
            <a:r>
              <a:rPr lang="es-ES_tradnl" dirty="0" err="1"/>
              <a:t>means</a:t>
            </a:r>
            <a:endParaRPr lang="es-ES_tradnl" dirty="0"/>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28</a:t>
            </a:fld>
            <a:endParaRPr lang="en-US" sz="2800" dirty="0"/>
          </a:p>
        </p:txBody>
      </p:sp>
    </p:spTree>
    <p:extLst>
      <p:ext uri="{BB962C8B-B14F-4D97-AF65-F5344CB8AC3E}">
        <p14:creationId xmlns:p14="http://schemas.microsoft.com/office/powerpoint/2010/main" val="4246548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Una forma de resolver esto de una forma más eficiente es calcular el centroide del </a:t>
                </a:r>
                <a:r>
                  <a:rPr lang="es-ES_tradnl" dirty="0" err="1"/>
                  <a:t>cluster</a:t>
                </a:r>
                <a:r>
                  <a:rPr lang="es-ES_tradnl" dirty="0"/>
                  <a:t> y calcular la distancia con respecto a ese punto.</a:t>
                </a:r>
              </a:p>
              <a:p>
                <a:pPr defTabSz="554990">
                  <a:spcBef>
                    <a:spcPts val="3100"/>
                  </a:spcBef>
                  <a:defRPr sz="4370">
                    <a:latin typeface="Graphik Compact Regular"/>
                    <a:ea typeface="Graphik Compact Regular"/>
                    <a:cs typeface="Graphik Compact Regular"/>
                    <a:sym typeface="Graphik Compact Regular"/>
                  </a:defRPr>
                </a:pPr>
                <a:r>
                  <a:rPr lang="es-ES_tradnl" dirty="0"/>
                  <a:t>El centroide de un </a:t>
                </a:r>
                <a:r>
                  <a:rPr lang="es-ES_tradnl" dirty="0" err="1"/>
                  <a:t>cluster</a:t>
                </a:r>
                <a:r>
                  <a:rPr lang="es-ES_tradnl" dirty="0"/>
                  <a:t> se calcula de la siguiente forma:</a:t>
                </a:r>
                <a:br>
                  <a:rPr lang="es-ES_tradnl" dirty="0"/>
                </a:br>
                <a:endParaRPr lang="es-ES_tradnl" dirty="0"/>
              </a:p>
              <a:p>
                <a:pPr defTabSz="554990">
                  <a:spcBef>
                    <a:spcPts val="3100"/>
                  </a:spcBef>
                  <a:defRPr sz="437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𝐶𝑒𝑛𝑡𝑟𝑜𝑖𝑑𝑒</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𝐾</m:t>
                                  </m:r>
                                </m:sub>
                              </m:sSub>
                            </m:e>
                          </m:d>
                        </m:den>
                      </m:f>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𝑘</m:t>
                              </m:r>
                            </m:sub>
                          </m:sSub>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e>
                      </m:nary>
                    </m:oMath>
                  </m:oMathPara>
                </a14:m>
                <a:endParaRPr lang="es-ES_tradnl" dirty="0"/>
              </a:p>
              <a:p>
                <a:pPr defTabSz="554990">
                  <a:spcBef>
                    <a:spcPts val="3100"/>
                  </a:spcBef>
                  <a:defRPr sz="4370">
                    <a:latin typeface="Graphik Compact Regular"/>
                    <a:ea typeface="Graphik Compact Regular"/>
                    <a:cs typeface="Graphik Compact Regular"/>
                    <a:sym typeface="Graphik Compact Regular"/>
                  </a:defRPr>
                </a:pPr>
                <a:r>
                  <a:rPr lang="es-ES_tradnl" dirty="0"/>
                  <a:t>Entonces, ahora podemos calcular la distancia intra-</a:t>
                </a:r>
                <a:r>
                  <a:rPr lang="es-ES_tradnl" dirty="0" err="1"/>
                  <a:t>cluster</a:t>
                </a:r>
                <a:r>
                  <a:rPr lang="es-ES_tradnl" dirty="0"/>
                  <a:t> más sencillamente:</a:t>
                </a:r>
              </a:p>
              <a:p>
                <a:pPr defTabSz="554990">
                  <a:spcBef>
                    <a:spcPts val="3100"/>
                  </a:spcBef>
                  <a:defRPr sz="437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𝑊</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𝑘</m:t>
                              </m:r>
                            </m:sub>
                          </m:sSub>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𝑘</m:t>
                              </m:r>
                            </m:sub>
                          </m:sSub>
                        </m:sub>
                        <m:sup/>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𝑝</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𝑖𝑗</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acc>
                                    </m:e>
                                  </m:d>
                                </m:e>
                                <m:sup>
                                  <m:r>
                                    <a:rPr lang="en-US" b="0" i="1" smtClean="0">
                                      <a:latin typeface="Cambria Math" panose="02040503050406030204" pitchFamily="18" charset="0"/>
                                    </a:rPr>
                                    <m:t>2</m:t>
                                  </m:r>
                                </m:sup>
                              </m:sSup>
                            </m:e>
                          </m:nary>
                        </m:e>
                      </m:nary>
                    </m:oMath>
                  </m:oMathPara>
                </a14:m>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mc:Choice>
        <mc:Fallback xmlns="">
          <p:sp>
            <p:nvSpPr>
              <p:cNvPr id="214" name="Un poquito de historia……"/>
              <p:cNvSpPr txBox="1">
                <a:spLocks noGrp="1" noRot="1" noChangeAspect="1" noMove="1" noResize="1" noEditPoints="1" noAdjustHandles="1" noChangeArrowheads="1" noChangeShapeType="1" noTextEdit="1"/>
              </p:cNvSpPr>
              <p:nvPr>
                <p:ph type="body" idx="1"/>
              </p:nvPr>
            </p:nvSpPr>
            <p:spPr>
              <a:xfrm>
                <a:off x="1295400" y="3710394"/>
                <a:ext cx="21869400" cy="9028144"/>
              </a:xfrm>
              <a:prstGeom prst="rect">
                <a:avLst/>
              </a:prstGeom>
              <a:blipFill>
                <a:blip r:embed="rId2"/>
                <a:stretch>
                  <a:fillRect l="-1335" t="-1404" b="-22612"/>
                </a:stretch>
              </a:blipFill>
            </p:spPr>
            <p:txBody>
              <a:bodyPr/>
              <a:lstStyle/>
              <a:p>
                <a:r>
                  <a:rPr lang="es-ES_tradnl">
                    <a:noFill/>
                  </a:rPr>
                  <a:t> </a:t>
                </a:r>
              </a:p>
            </p:txBody>
          </p:sp>
        </mc:Fallback>
      </mc:AlternateContent>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K-</a:t>
            </a:r>
            <a:r>
              <a:rPr lang="es-ES_tradnl" dirty="0" err="1"/>
              <a:t>means</a:t>
            </a:r>
            <a:endParaRPr lang="es-ES_tradnl" dirty="0"/>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29</a:t>
            </a:fld>
            <a:endParaRPr lang="en-US" sz="2800" dirty="0"/>
          </a:p>
        </p:txBody>
      </p:sp>
    </p:spTree>
    <p:extLst>
      <p:ext uri="{BB962C8B-B14F-4D97-AF65-F5344CB8AC3E}">
        <p14:creationId xmlns:p14="http://schemas.microsoft.com/office/powerpoint/2010/main" val="130288163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solidFill>
                  <a:schemeClr val="tx1"/>
                </a:solidFill>
              </a:rPr>
              <a:t>Métodos de ensamble</a:t>
            </a:r>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a:t>
            </a:fld>
            <a:endParaRPr lang="en-US" sz="2800" dirty="0"/>
          </a:p>
        </p:txBody>
      </p:sp>
      <p:sp>
        <p:nvSpPr>
          <p:cNvPr id="7" name="Rectangle 6">
            <a:extLst>
              <a:ext uri="{FF2B5EF4-FFF2-40B4-BE49-F238E27FC236}">
                <a16:creationId xmlns:a16="http://schemas.microsoft.com/office/drawing/2014/main" id="{55E9317E-B369-544E-0816-AE1C1C03CFF9}"/>
              </a:ext>
            </a:extLst>
          </p:cNvPr>
          <p:cNvSpPr/>
          <p:nvPr/>
        </p:nvSpPr>
        <p:spPr>
          <a:xfrm>
            <a:off x="1295400" y="3560736"/>
            <a:ext cx="22030267" cy="3795911"/>
          </a:xfrm>
          <a:prstGeom prst="rect">
            <a:avLst/>
          </a:prstGeom>
          <a:solidFill>
            <a:schemeClr val="accent6">
              <a:lumMod val="60000"/>
              <a:lumOff val="4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ES_tradnl" sz="4000" i="0" u="none" strike="noStrike" cap="none" spc="-44" normalizeH="0" baseline="0" dirty="0">
                <a:ln>
                  <a:noFill/>
                </a:ln>
                <a:solidFill>
                  <a:schemeClr val="tx1">
                    <a:lumMod val="75000"/>
                    <a:lumOff val="25000"/>
                  </a:schemeClr>
                </a:solidFill>
                <a:effectLst/>
                <a:uFillTx/>
                <a:latin typeface="Graphik Compact" pitchFamily="2" charset="0"/>
                <a:ea typeface="Graphik-SemiboldItalic"/>
                <a:cs typeface="Graphik-SemiboldItalic"/>
                <a:sym typeface="Graphik Semibold"/>
              </a:rPr>
              <a:t>Si llevamos esta idea al campo del aprendizaje automático, al promediar la salida de un conjunto de predictores es altamente probable que obtengamos mejores métricas que considerando la salida de uno solo de ellos.</a:t>
            </a:r>
          </a:p>
          <a:p>
            <a:pPr marL="0" marR="0" indent="0" algn="ctr" defTabSz="821531" rtl="0" fontAlgn="auto" latinLnBrk="0" hangingPunct="0">
              <a:lnSpc>
                <a:spcPct val="100000"/>
              </a:lnSpc>
              <a:spcBef>
                <a:spcPts val="0"/>
              </a:spcBef>
              <a:spcAft>
                <a:spcPts val="0"/>
              </a:spcAft>
              <a:buClrTx/>
              <a:buSzTx/>
              <a:buFontTx/>
              <a:buNone/>
              <a:tabLst/>
            </a:pPr>
            <a:endParaRPr kumimoji="0" lang="es-ES_tradnl" sz="4000" i="0" u="none" strike="noStrike" cap="none" spc="-44" normalizeH="0" baseline="0" dirty="0">
              <a:ln>
                <a:noFill/>
              </a:ln>
              <a:solidFill>
                <a:schemeClr val="tx1">
                  <a:lumMod val="75000"/>
                  <a:lumOff val="25000"/>
                </a:schemeClr>
              </a:solidFill>
              <a:effectLst/>
              <a:uFillTx/>
              <a:latin typeface="Graphik Compact" pitchFamily="2" charset="0"/>
              <a:ea typeface="Graphik-SemiboldItalic"/>
              <a:cs typeface="Graphik-SemiboldItalic"/>
              <a:sym typeface="Graphik Semibold"/>
            </a:endParaRPr>
          </a:p>
          <a:p>
            <a:pPr marL="0" marR="0" indent="0" algn="ctr" defTabSz="821531" rtl="0" fontAlgn="auto" latinLnBrk="0" hangingPunct="0">
              <a:lnSpc>
                <a:spcPct val="100000"/>
              </a:lnSpc>
              <a:spcBef>
                <a:spcPts val="0"/>
              </a:spcBef>
              <a:spcAft>
                <a:spcPts val="0"/>
              </a:spcAft>
              <a:buClrTx/>
              <a:buSzTx/>
              <a:buFontTx/>
              <a:buNone/>
              <a:tabLst/>
            </a:pPr>
            <a:r>
              <a:rPr kumimoji="0" lang="es-ES_tradnl" sz="4000" i="0" u="none" strike="noStrike" cap="none" spc="-44" normalizeH="0" baseline="0" dirty="0">
                <a:ln>
                  <a:noFill/>
                </a:ln>
                <a:solidFill>
                  <a:schemeClr val="tx1">
                    <a:lumMod val="75000"/>
                    <a:lumOff val="25000"/>
                  </a:schemeClr>
                </a:solidFill>
                <a:effectLst/>
                <a:uFillTx/>
                <a:latin typeface="Graphik Compact" pitchFamily="2" charset="0"/>
                <a:ea typeface="Graphik-SemiboldItalic"/>
                <a:cs typeface="Graphik-SemiboldItalic"/>
                <a:sym typeface="Graphik Semibold"/>
              </a:rPr>
              <a:t>Dado que un conjunto de predictores se conoce como </a:t>
            </a:r>
            <a:r>
              <a:rPr kumimoji="0" lang="es-ES_tradnl" sz="4000" b="1" i="0" u="none" strike="noStrike" cap="none" spc="-44" normalizeH="0" baseline="0" dirty="0">
                <a:ln>
                  <a:noFill/>
                </a:ln>
                <a:solidFill>
                  <a:schemeClr val="tx1">
                    <a:lumMod val="75000"/>
                    <a:lumOff val="25000"/>
                  </a:schemeClr>
                </a:solidFill>
                <a:effectLst/>
                <a:uFillTx/>
                <a:latin typeface="Graphik Compact" pitchFamily="2" charset="0"/>
                <a:ea typeface="Graphik-SemiboldItalic"/>
                <a:cs typeface="Graphik-SemiboldItalic"/>
                <a:sym typeface="Graphik Semibold"/>
              </a:rPr>
              <a:t>ensamble</a:t>
            </a:r>
            <a:r>
              <a:rPr kumimoji="0" lang="es-ES_tradnl" sz="4000" i="0" u="none" strike="noStrike" cap="none" spc="-44" normalizeH="0" baseline="0" dirty="0">
                <a:ln>
                  <a:noFill/>
                </a:ln>
                <a:solidFill>
                  <a:schemeClr val="tx1">
                    <a:lumMod val="75000"/>
                    <a:lumOff val="25000"/>
                  </a:schemeClr>
                </a:solidFill>
                <a:effectLst/>
                <a:uFillTx/>
                <a:latin typeface="Graphik Compact" pitchFamily="2" charset="0"/>
                <a:ea typeface="Graphik-SemiboldItalic"/>
                <a:cs typeface="Graphik-SemiboldItalic"/>
                <a:sym typeface="Graphik Semibold"/>
              </a:rPr>
              <a:t>, estos métodos comúnmente se llaman </a:t>
            </a:r>
            <a:r>
              <a:rPr kumimoji="0" lang="es-ES_tradnl" sz="4000" b="1" i="0" u="none" strike="noStrike" cap="none" spc="-44" normalizeH="0" baseline="0" dirty="0">
                <a:ln>
                  <a:noFill/>
                </a:ln>
                <a:solidFill>
                  <a:schemeClr val="tx1">
                    <a:lumMod val="75000"/>
                    <a:lumOff val="25000"/>
                  </a:schemeClr>
                </a:solidFill>
                <a:effectLst/>
                <a:uFillTx/>
                <a:latin typeface="Graphik Compact" pitchFamily="2" charset="0"/>
                <a:ea typeface="Graphik-SemiboldItalic"/>
                <a:cs typeface="Graphik-SemiboldItalic"/>
                <a:sym typeface="Graphik Semibold"/>
              </a:rPr>
              <a:t>métodos de ensamble.</a:t>
            </a:r>
          </a:p>
        </p:txBody>
      </p:sp>
      <p:sp>
        <p:nvSpPr>
          <p:cNvPr id="9" name="Rectangle 8">
            <a:extLst>
              <a:ext uri="{FF2B5EF4-FFF2-40B4-BE49-F238E27FC236}">
                <a16:creationId xmlns:a16="http://schemas.microsoft.com/office/drawing/2014/main" id="{DE4474E2-B266-5482-6856-6A2BD613774B}"/>
              </a:ext>
            </a:extLst>
          </p:cNvPr>
          <p:cNvSpPr/>
          <p:nvPr/>
        </p:nvSpPr>
        <p:spPr>
          <a:xfrm>
            <a:off x="1295400" y="8438107"/>
            <a:ext cx="22030267" cy="2664000"/>
          </a:xfrm>
          <a:prstGeom prst="rect">
            <a:avLst/>
          </a:prstGeom>
          <a:solidFill>
            <a:schemeClr val="accent6">
              <a:lumMod val="60000"/>
              <a:lumOff val="4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ES_tradnl" sz="4600" i="0" u="none" strike="noStrike" cap="none" spc="-44" normalizeH="0" baseline="0" dirty="0">
                <a:ln>
                  <a:noFill/>
                </a:ln>
                <a:solidFill>
                  <a:schemeClr val="tx1">
                    <a:lumMod val="75000"/>
                    <a:lumOff val="25000"/>
                  </a:schemeClr>
                </a:solidFill>
                <a:effectLst/>
                <a:uFillTx/>
                <a:latin typeface="Graphik Compact" pitchFamily="2" charset="0"/>
                <a:ea typeface="Graphik-SemiboldItalic"/>
                <a:cs typeface="Graphik-SemiboldItalic"/>
                <a:sym typeface="Graphik Semibold"/>
              </a:rPr>
              <a:t>Por ejemplo, podríamos entrenar un grupo de árboles de decisión, cada uno en una parte diferente del conjunto de entrenamiento, generar predicciones con cada uno de los árboles individuales y luego predecir la clase que tenga mayor cantidad de votos.</a:t>
            </a:r>
          </a:p>
        </p:txBody>
      </p:sp>
    </p:spTree>
    <p:extLst>
      <p:ext uri="{BB962C8B-B14F-4D97-AF65-F5344CB8AC3E}">
        <p14:creationId xmlns:p14="http://schemas.microsoft.com/office/powerpoint/2010/main" val="186431387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Y ahora buscamos minimizar la suma de las distancias intra-</a:t>
                </a:r>
                <a:r>
                  <a:rPr lang="es-ES_tradnl" dirty="0" err="1"/>
                  <a:t>cluster</a:t>
                </a:r>
                <a:r>
                  <a:rPr lang="es-ES_tradnl" dirty="0"/>
                  <a:t> que es lo que se conoce como </a:t>
                </a:r>
                <a:r>
                  <a:rPr lang="es-ES_tradnl" b="1" dirty="0">
                    <a:solidFill>
                      <a:schemeClr val="accent1"/>
                    </a:solidFill>
                  </a:rPr>
                  <a:t>inercia</a:t>
                </a:r>
                <a:r>
                  <a:rPr lang="es-ES_tradnl" dirty="0"/>
                  <a:t>:</a:t>
                </a:r>
              </a:p>
              <a:p>
                <a:pPr defTabSz="554990">
                  <a:spcBef>
                    <a:spcPts val="3100"/>
                  </a:spcBef>
                  <a:defRPr sz="437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𝐼𝑛𝑒𝑟𝑐𝑖𝑎</m:t>
                      </m:r>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a:rPr lang="en-US" b="0" i="1" smtClean="0">
                              <a:latin typeface="Cambria Math" panose="02040503050406030204" pitchFamily="18" charset="0"/>
                            </a:rPr>
                            <m:t>𝑘</m:t>
                          </m:r>
                          <m:r>
                            <a:rPr lang="en-US" i="1">
                              <a:latin typeface="Cambria Math" panose="02040503050406030204" pitchFamily="18" charset="0"/>
                            </a:rPr>
                            <m:t>=1</m:t>
                          </m:r>
                        </m:sub>
                        <m:sup>
                          <m:r>
                            <a:rPr lang="en-US" b="0" i="1" smtClean="0">
                              <a:latin typeface="Cambria Math" panose="02040503050406030204" pitchFamily="18" charset="0"/>
                            </a:rPr>
                            <m:t>𝐾</m:t>
                          </m:r>
                        </m:sup>
                        <m:e>
                          <m:r>
                            <a:rPr lang="en-US" i="1">
                              <a:latin typeface="Cambria Math" panose="02040503050406030204" pitchFamily="18" charset="0"/>
                            </a:rPr>
                            <m:t>𝑊</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𝑘</m:t>
                                  </m:r>
                                </m:sub>
                              </m:sSub>
                            </m:e>
                          </m:d>
                        </m:e>
                      </m:nary>
                    </m:oMath>
                  </m:oMathPara>
                </a14:m>
                <a:endParaRPr lang="es-ES_tradnl" dirty="0"/>
              </a:p>
              <a:p>
                <a:pPr defTabSz="554990">
                  <a:spcBef>
                    <a:spcPts val="3100"/>
                  </a:spcBef>
                  <a:defRPr sz="4370">
                    <a:latin typeface="Graphik Compact Regular"/>
                    <a:ea typeface="Graphik Compact Regular"/>
                    <a:cs typeface="Graphik Compact Regular"/>
                    <a:sym typeface="Graphik Compact Regular"/>
                  </a:defRPr>
                </a:pPr>
                <a:r>
                  <a:rPr lang="es-ES_tradnl" dirty="0"/>
                  <a:t>Y ahora sí, el problema de minimización es más eficiente, </a:t>
                </a:r>
                <a14:m>
                  <m:oMath xmlns:m="http://schemas.openxmlformats.org/officeDocument/2006/math">
                    <m:func>
                      <m:funcPr>
                        <m:ctrlPr>
                          <a:rPr lang="es-ES_tradnl" i="1" smtClean="0">
                            <a:latin typeface="Cambria Math" panose="02040503050406030204" pitchFamily="18" charset="0"/>
                          </a:rPr>
                        </m:ctrlPr>
                      </m:funcPr>
                      <m:fName>
                        <m:limLow>
                          <m:limLowPr>
                            <m:ctrlPr>
                              <a:rPr lang="es-ES_tradnl" i="1" smtClean="0">
                                <a:latin typeface="Cambria Math" panose="02040503050406030204" pitchFamily="18" charset="0"/>
                              </a:rPr>
                            </m:ctrlPr>
                          </m:limLowPr>
                          <m:e>
                            <m:r>
                              <m:rPr>
                                <m:sty m:val="p"/>
                              </m:rPr>
                              <a:rPr lang="es-ES_tradnl" i="0" smtClean="0">
                                <a:latin typeface="Cambria Math" panose="02040503050406030204" pitchFamily="18" charset="0"/>
                              </a:rPr>
                              <m:t>min</m:t>
                            </m:r>
                            <m:r>
                              <m:rPr>
                                <m:sty m:val="p"/>
                              </m:rPr>
                              <a:rPr lang="en-US" b="0" i="0" smtClean="0">
                                <a:latin typeface="Cambria Math" panose="02040503050406030204" pitchFamily="18" charset="0"/>
                              </a:rPr>
                              <m:t>imizar</m:t>
                            </m:r>
                          </m:e>
                          <m:lim>
                            <m:sSub>
                              <m:sSubPr>
                                <m:ctrlPr>
                                  <a:rPr lang="es-ES_tradnl"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s-ES_tradnl" i="1">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𝐾</m:t>
                                </m:r>
                              </m:sub>
                            </m:sSub>
                          </m:lim>
                        </m:limLow>
                      </m:fName>
                      <m:e>
                        <m:d>
                          <m:dPr>
                            <m:begChr m:val="{"/>
                            <m:endChr m:val="}"/>
                            <m:ctrlPr>
                              <a:rPr lang="es-ES_tradnl" i="1" smtClean="0">
                                <a:latin typeface="Cambria Math" panose="02040503050406030204" pitchFamily="18" charset="0"/>
                              </a:rPr>
                            </m:ctrlPr>
                          </m:dPr>
                          <m:e>
                            <m:nary>
                              <m:naryPr>
                                <m:chr m:val="∑"/>
                                <m:ctrlPr>
                                  <a:rPr lang="es-ES_tradnl"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𝐾</m:t>
                                </m:r>
                              </m:sup>
                              <m:e>
                                <m:r>
                                  <a:rPr lang="en-US" b="0" i="1" smtClean="0">
                                    <a:latin typeface="Cambria Math" panose="02040503050406030204" pitchFamily="18" charset="0"/>
                                  </a:rPr>
                                  <m:t>𝑊</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𝑘</m:t>
                                    </m:r>
                                  </m:sub>
                                </m:sSub>
                                <m:r>
                                  <a:rPr lang="en-US" b="0" i="1" smtClean="0">
                                    <a:latin typeface="Cambria Math" panose="02040503050406030204" pitchFamily="18" charset="0"/>
                                  </a:rPr>
                                  <m:t>)</m:t>
                                </m:r>
                              </m:e>
                            </m:nary>
                          </m:e>
                        </m:d>
                      </m:e>
                    </m:func>
                  </m:oMath>
                </a14:m>
                <a:endParaRPr lang="es-ES_tradnl" dirty="0"/>
              </a:p>
              <a:p>
                <a:pPr defTabSz="554990">
                  <a:spcBef>
                    <a:spcPts val="3100"/>
                  </a:spcBef>
                  <a:defRPr sz="4370">
                    <a:latin typeface="Graphik Compact Regular"/>
                    <a:ea typeface="Graphik Compact Regular"/>
                    <a:cs typeface="Graphik Compact Regular"/>
                    <a:sym typeface="Graphik Compact Regular"/>
                  </a:defRPr>
                </a:pPr>
                <a:r>
                  <a:rPr lang="es-ES_tradnl" dirty="0"/>
                  <a:t>El proceso es iterativo, y se va minimizando de a pasos hasta que llegue a un valor estable, siempre en dirección que reduce la inercia.</a:t>
                </a:r>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mc:Choice>
        <mc:Fallback xmlns="">
          <p:sp>
            <p:nvSpPr>
              <p:cNvPr id="214" name="Un poquito de historia……"/>
              <p:cNvSpPr txBox="1">
                <a:spLocks noGrp="1" noRot="1" noChangeAspect="1" noMove="1" noResize="1" noEditPoints="1" noAdjustHandles="1" noChangeArrowheads="1" noChangeShapeType="1" noTextEdit="1"/>
              </p:cNvSpPr>
              <p:nvPr>
                <p:ph type="body" idx="1"/>
              </p:nvPr>
            </p:nvSpPr>
            <p:spPr>
              <a:xfrm>
                <a:off x="1295400" y="3710394"/>
                <a:ext cx="21869400" cy="9028144"/>
              </a:xfrm>
              <a:prstGeom prst="rect">
                <a:avLst/>
              </a:prstGeom>
              <a:blipFill>
                <a:blip r:embed="rId2"/>
                <a:stretch>
                  <a:fillRect l="-1335" t="-9129" r="-1103"/>
                </a:stretch>
              </a:blipFill>
            </p:spPr>
            <p:txBody>
              <a:bodyPr/>
              <a:lstStyle/>
              <a:p>
                <a:r>
                  <a:rPr lang="es-ES_tradnl">
                    <a:noFill/>
                  </a:rPr>
                  <a:t> </a:t>
                </a:r>
              </a:p>
            </p:txBody>
          </p:sp>
        </mc:Fallback>
      </mc:AlternateContent>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K-</a:t>
            </a:r>
            <a:r>
              <a:rPr lang="es-ES_tradnl" dirty="0" err="1"/>
              <a:t>means</a:t>
            </a:r>
            <a:endParaRPr lang="es-ES_tradnl" dirty="0"/>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30</a:t>
            </a:fld>
            <a:endParaRPr lang="en-US" sz="2800" dirty="0"/>
          </a:p>
        </p:txBody>
      </p:sp>
    </p:spTree>
    <p:extLst>
      <p:ext uri="{BB962C8B-B14F-4D97-AF65-F5344CB8AC3E}">
        <p14:creationId xmlns:p14="http://schemas.microsoft.com/office/powerpoint/2010/main" val="89712324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marL="742950" indent="-742950" defTabSz="554990">
              <a:spcBef>
                <a:spcPts val="3100"/>
              </a:spcBef>
              <a:buFont typeface="+mj-lt"/>
              <a:buAutoNum type="arabicPeriod"/>
              <a:defRPr sz="4370">
                <a:latin typeface="Graphik Compact Regular"/>
                <a:ea typeface="Graphik Compact Regular"/>
                <a:cs typeface="Graphik Compact Regular"/>
                <a:sym typeface="Graphik Compact Regular"/>
              </a:defRPr>
            </a:pPr>
            <a:r>
              <a:rPr lang="es-ES_tradnl" dirty="0"/>
              <a:t>Asignar aleatoriamente, de 1 a K, a cada observación. A modo de inicialización.</a:t>
            </a:r>
          </a:p>
          <a:p>
            <a:pPr marL="742950" indent="-742950" defTabSz="554990">
              <a:spcBef>
                <a:spcPts val="3100"/>
              </a:spcBef>
              <a:buFont typeface="+mj-lt"/>
              <a:buAutoNum type="arabicPeriod"/>
              <a:defRPr sz="4370">
                <a:latin typeface="Graphik Compact Regular"/>
                <a:ea typeface="Graphik Compact Regular"/>
                <a:cs typeface="Graphik Compact Regular"/>
                <a:sym typeface="Graphik Compact Regular"/>
              </a:defRPr>
            </a:pPr>
            <a:r>
              <a:rPr lang="es-ES_tradnl" dirty="0"/>
              <a:t>Iterar hasta que la asignación de </a:t>
            </a:r>
            <a:r>
              <a:rPr lang="es-ES_tradnl" dirty="0" err="1"/>
              <a:t>cluster</a:t>
            </a:r>
            <a:r>
              <a:rPr lang="es-ES_tradnl" dirty="0"/>
              <a:t> no cambia más,</a:t>
            </a:r>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K-</a:t>
            </a:r>
            <a:r>
              <a:rPr lang="es-ES_tradnl" dirty="0" err="1"/>
              <a:t>means</a:t>
            </a:r>
            <a:endParaRPr lang="es-ES_tradnl" dirty="0"/>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31</a:t>
            </a:fld>
            <a:endParaRPr lang="en-US" sz="2800" dirty="0"/>
          </a:p>
        </p:txBody>
      </p:sp>
      <p:sp>
        <p:nvSpPr>
          <p:cNvPr id="5" name="TextBox 4">
            <a:extLst>
              <a:ext uri="{FF2B5EF4-FFF2-40B4-BE49-F238E27FC236}">
                <a16:creationId xmlns:a16="http://schemas.microsoft.com/office/drawing/2014/main" id="{F2845098-05F4-922F-3C3F-209880ACD770}"/>
              </a:ext>
            </a:extLst>
          </p:cNvPr>
          <p:cNvSpPr txBox="1"/>
          <p:nvPr/>
        </p:nvSpPr>
        <p:spPr>
          <a:xfrm>
            <a:off x="2096813" y="5903972"/>
            <a:ext cx="20857779" cy="30392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742950" lvl="1" indent="-742950" algn="l" defTabSz="554990">
              <a:spcBef>
                <a:spcPts val="3100"/>
              </a:spcBef>
              <a:buFont typeface="+mj-lt"/>
              <a:buAutoNum type="arabicPeriod"/>
              <a:defRPr sz="4370">
                <a:latin typeface="Graphik Compact Regular"/>
                <a:ea typeface="Graphik Compact Regular"/>
                <a:cs typeface="Graphik Compact Regular"/>
                <a:sym typeface="Graphik Compact Regular"/>
              </a:defRPr>
            </a:pPr>
            <a:r>
              <a:rPr lang="es-ES_tradnl" dirty="0"/>
              <a:t>Para cada uno de los K </a:t>
            </a:r>
            <a:r>
              <a:rPr lang="es-ES_tradnl" dirty="0" err="1"/>
              <a:t>clusters</a:t>
            </a:r>
            <a:r>
              <a:rPr lang="es-ES_tradnl" dirty="0"/>
              <a:t>, se computa el </a:t>
            </a:r>
            <a:r>
              <a:rPr lang="es-ES_tradnl" b="1" dirty="0">
                <a:solidFill>
                  <a:schemeClr val="accent5"/>
                </a:solidFill>
              </a:rPr>
              <a:t>centroide</a:t>
            </a:r>
            <a:r>
              <a:rPr lang="es-ES_tradnl" dirty="0"/>
              <a:t> del </a:t>
            </a:r>
            <a:r>
              <a:rPr lang="es-ES_tradnl" dirty="0" err="1"/>
              <a:t>cluster</a:t>
            </a:r>
            <a:r>
              <a:rPr lang="es-ES_tradnl" dirty="0"/>
              <a:t>. </a:t>
            </a:r>
          </a:p>
          <a:p>
            <a:pPr marL="742950" lvl="1" indent="-742950" algn="l" defTabSz="554990">
              <a:spcBef>
                <a:spcPts val="3100"/>
              </a:spcBef>
              <a:buFont typeface="+mj-lt"/>
              <a:buAutoNum type="arabicPeriod"/>
              <a:defRPr sz="4370">
                <a:latin typeface="Graphik Compact Regular"/>
                <a:ea typeface="Graphik Compact Regular"/>
                <a:cs typeface="Graphik Compact Regular"/>
                <a:sym typeface="Graphik Compact Regular"/>
              </a:defRPr>
            </a:pPr>
            <a:r>
              <a:rPr lang="es-ES_tradnl" dirty="0"/>
              <a:t>Se asignan a cada observación al </a:t>
            </a:r>
            <a:r>
              <a:rPr lang="es-ES_tradnl" dirty="0" err="1"/>
              <a:t>cluster</a:t>
            </a:r>
            <a:r>
              <a:rPr lang="es-ES_tradnl" dirty="0"/>
              <a:t> al que el centroide se encuentre más cercano (mediante la distancia Euclidiana). </a:t>
            </a:r>
          </a:p>
          <a:p>
            <a:pPr marL="742950" lvl="1" indent="-742950" algn="l" defTabSz="554990">
              <a:spcBef>
                <a:spcPts val="3100"/>
              </a:spcBef>
              <a:buFont typeface="+mj-lt"/>
              <a:buAutoNum type="arabicPeriod"/>
              <a:defRPr sz="4370">
                <a:latin typeface="Graphik Compact Regular"/>
                <a:ea typeface="Graphik Compact Regular"/>
                <a:cs typeface="Graphik Compact Regular"/>
                <a:sym typeface="Graphik Compact Regular"/>
              </a:defRPr>
            </a:pPr>
            <a:r>
              <a:rPr lang="es-ES_tradnl" dirty="0"/>
              <a:t>Se calcula el valor de inercia.</a:t>
            </a:r>
          </a:p>
        </p:txBody>
      </p:sp>
    </p:spTree>
    <p:extLst>
      <p:ext uri="{BB962C8B-B14F-4D97-AF65-F5344CB8AC3E}">
        <p14:creationId xmlns:p14="http://schemas.microsoft.com/office/powerpoint/2010/main" val="338685077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K-</a:t>
            </a:r>
            <a:r>
              <a:rPr lang="es-ES_tradnl" dirty="0" err="1"/>
              <a:t>means</a:t>
            </a:r>
            <a:endParaRPr lang="es-ES_tradnl" dirty="0"/>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32</a:t>
            </a:fld>
            <a:endParaRPr lang="en-US" sz="2800" dirty="0"/>
          </a:p>
        </p:txBody>
      </p:sp>
      <p:pic>
        <p:nvPicPr>
          <p:cNvPr id="7" name="kmean2.png" descr="kmean2.png">
            <a:extLst>
              <a:ext uri="{FF2B5EF4-FFF2-40B4-BE49-F238E27FC236}">
                <a16:creationId xmlns:a16="http://schemas.microsoft.com/office/drawing/2014/main" id="{0F54DCE2-5DD6-43C5-B4BC-725D070F83E7}"/>
              </a:ext>
            </a:extLst>
          </p:cNvPr>
          <p:cNvPicPr>
            <a:picLocks noChangeAspect="1"/>
          </p:cNvPicPr>
          <p:nvPr/>
        </p:nvPicPr>
        <p:blipFill>
          <a:blip r:embed="rId2"/>
          <a:stretch>
            <a:fillRect/>
          </a:stretch>
        </p:blipFill>
        <p:spPr>
          <a:xfrm>
            <a:off x="7252447" y="2986000"/>
            <a:ext cx="11613312" cy="10317903"/>
          </a:xfrm>
          <a:prstGeom prst="rect">
            <a:avLst/>
          </a:prstGeom>
          <a:ln w="12700">
            <a:miter lim="400000"/>
          </a:ln>
        </p:spPr>
      </p:pic>
    </p:spTree>
    <p:extLst>
      <p:ext uri="{BB962C8B-B14F-4D97-AF65-F5344CB8AC3E}">
        <p14:creationId xmlns:p14="http://schemas.microsoft.com/office/powerpoint/2010/main" val="988288366"/>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Este algoritmo garantiza que se va a lograr la minimización de la inercia en cada paso. Además, dado que cada paso de iteración siempre disminuye, el algoritmo se ejecuta hasta que llegue a un mínimo local. </a:t>
            </a:r>
          </a:p>
          <a:p>
            <a:pPr defTabSz="554990">
              <a:spcBef>
                <a:spcPts val="3100"/>
              </a:spcBef>
              <a:defRPr sz="4370">
                <a:latin typeface="Graphik Compact Regular"/>
                <a:ea typeface="Graphik Compact Regular"/>
                <a:cs typeface="Graphik Compact Regular"/>
                <a:sym typeface="Graphik Compact Regular"/>
              </a:defRPr>
            </a:pPr>
            <a:r>
              <a:rPr lang="es-ES_tradnl" dirty="0"/>
              <a:t>Esto significa que cada vez que se ejecuta este algoritmo, se puede obtener un resultado diferente. Por esta razón es recomendable correrlo múltiples veces y finalmente seleccionar la </a:t>
            </a:r>
            <a:r>
              <a:rPr lang="es-ES_tradnl" b="1" dirty="0">
                <a:solidFill>
                  <a:schemeClr val="accent3"/>
                </a:solidFill>
              </a:rPr>
              <a:t>mejor</a:t>
            </a:r>
            <a:r>
              <a:rPr lang="es-ES_tradnl" dirty="0"/>
              <a:t> solución (La que tenga menor inercia).</a:t>
            </a:r>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K-</a:t>
            </a:r>
            <a:r>
              <a:rPr lang="es-ES_tradnl" dirty="0" err="1"/>
              <a:t>means</a:t>
            </a:r>
            <a:endParaRPr lang="es-ES_tradnl" dirty="0"/>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33</a:t>
            </a:fld>
            <a:endParaRPr lang="en-US" sz="2800" dirty="0"/>
          </a:p>
        </p:txBody>
      </p:sp>
    </p:spTree>
    <p:extLst>
      <p:ext uri="{BB962C8B-B14F-4D97-AF65-F5344CB8AC3E}">
        <p14:creationId xmlns:p14="http://schemas.microsoft.com/office/powerpoint/2010/main" val="2397380932"/>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K-</a:t>
            </a:r>
            <a:r>
              <a:rPr lang="es-ES_tradnl" dirty="0" err="1"/>
              <a:t>means</a:t>
            </a:r>
            <a:endParaRPr lang="es-ES_tradnl" dirty="0"/>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34</a:t>
            </a:fld>
            <a:endParaRPr lang="en-US" sz="2800" dirty="0"/>
          </a:p>
        </p:txBody>
      </p:sp>
      <p:pic>
        <p:nvPicPr>
          <p:cNvPr id="6" name="keman5.png" descr="keman5.png">
            <a:extLst>
              <a:ext uri="{FF2B5EF4-FFF2-40B4-BE49-F238E27FC236}">
                <a16:creationId xmlns:a16="http://schemas.microsoft.com/office/drawing/2014/main" id="{E1A9F048-6109-DB0E-A4B2-012CFAA7AC30}"/>
              </a:ext>
            </a:extLst>
          </p:cNvPr>
          <p:cNvPicPr>
            <a:picLocks noChangeAspect="1"/>
          </p:cNvPicPr>
          <p:nvPr/>
        </p:nvPicPr>
        <p:blipFill>
          <a:blip r:embed="rId2"/>
          <a:stretch>
            <a:fillRect/>
          </a:stretch>
        </p:blipFill>
        <p:spPr>
          <a:xfrm>
            <a:off x="5912069" y="3566374"/>
            <a:ext cx="13994660" cy="8833379"/>
          </a:xfrm>
          <a:prstGeom prst="rect">
            <a:avLst/>
          </a:prstGeom>
          <a:ln w="12700">
            <a:miter lim="400000"/>
          </a:ln>
        </p:spPr>
      </p:pic>
    </p:spTree>
    <p:extLst>
      <p:ext uri="{BB962C8B-B14F-4D97-AF65-F5344CB8AC3E}">
        <p14:creationId xmlns:p14="http://schemas.microsoft.com/office/powerpoint/2010/main" val="3636751762"/>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Perceptron y Neuronas sigmoideas"/>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lang="es-ES_tradnl" dirty="0">
                <a:solidFill>
                  <a:schemeClr val="tx1"/>
                </a:solidFill>
              </a:rPr>
              <a:t>Método del codo</a:t>
            </a:r>
          </a:p>
        </p:txBody>
      </p:sp>
    </p:spTree>
    <p:extLst>
      <p:ext uri="{BB962C8B-B14F-4D97-AF65-F5344CB8AC3E}">
        <p14:creationId xmlns:p14="http://schemas.microsoft.com/office/powerpoint/2010/main" val="20074095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Un problema que nos presenta K-</a:t>
            </a:r>
            <a:r>
              <a:rPr lang="es-ES_tradnl" dirty="0" err="1"/>
              <a:t>means</a:t>
            </a:r>
            <a:r>
              <a:rPr lang="es-ES_tradnl" dirty="0"/>
              <a:t> es determinar el número óptimo de </a:t>
            </a:r>
            <a:r>
              <a:rPr lang="es-ES_tradnl" dirty="0" err="1"/>
              <a:t>clusters</a:t>
            </a:r>
            <a:r>
              <a:rPr lang="es-ES_tradnl" dirty="0"/>
              <a:t>… </a:t>
            </a:r>
          </a:p>
          <a:p>
            <a:pPr defTabSz="554990">
              <a:spcBef>
                <a:spcPts val="3100"/>
              </a:spcBef>
              <a:defRPr sz="4370">
                <a:latin typeface="Graphik Compact Regular"/>
                <a:ea typeface="Graphik Compact Regular"/>
                <a:cs typeface="Graphik Compact Regular"/>
                <a:sym typeface="Graphik Compact Regular"/>
              </a:defRPr>
            </a:pPr>
            <a:r>
              <a:rPr lang="es-ES_tradnl" b="1" dirty="0">
                <a:solidFill>
                  <a:schemeClr val="accent1"/>
                </a:solidFill>
              </a:rPr>
              <a:t>El método del codo (</a:t>
            </a:r>
            <a:r>
              <a:rPr lang="es-ES_tradnl" b="1" dirty="0" err="1">
                <a:solidFill>
                  <a:schemeClr val="accent1"/>
                </a:solidFill>
              </a:rPr>
              <a:t>Elbow</a:t>
            </a:r>
            <a:r>
              <a:rPr lang="es-ES_tradnl" b="1" dirty="0">
                <a:solidFill>
                  <a:schemeClr val="accent1"/>
                </a:solidFill>
              </a:rPr>
              <a:t> </a:t>
            </a:r>
            <a:r>
              <a:rPr lang="es-ES_tradnl" b="1" dirty="0" err="1">
                <a:solidFill>
                  <a:schemeClr val="accent1"/>
                </a:solidFill>
              </a:rPr>
              <a:t>Method</a:t>
            </a:r>
            <a:r>
              <a:rPr lang="es-ES_tradnl" b="1" dirty="0">
                <a:solidFill>
                  <a:schemeClr val="accent1"/>
                </a:solidFill>
              </a:rPr>
              <a:t>) </a:t>
            </a:r>
            <a:r>
              <a:rPr lang="es-ES_tradnl" dirty="0"/>
              <a:t>es una técnica utilizada para determinar el número óptimo de </a:t>
            </a:r>
            <a:r>
              <a:rPr lang="es-ES_tradnl" dirty="0" err="1"/>
              <a:t>clusters</a:t>
            </a:r>
            <a:r>
              <a:rPr lang="es-ES_tradnl" dirty="0"/>
              <a:t> en un conjunto de datos. Se basa en ver variación de una métrica de calidad del </a:t>
            </a:r>
            <a:r>
              <a:rPr lang="es-ES_tradnl" dirty="0" err="1"/>
              <a:t>clustering</a:t>
            </a:r>
            <a:r>
              <a:rPr lang="es-ES_tradnl" dirty="0"/>
              <a:t> (generalmente la inercia) a medida que se varía el número de </a:t>
            </a:r>
            <a:r>
              <a:rPr lang="es-ES_tradnl" dirty="0" err="1"/>
              <a:t>clusters</a:t>
            </a:r>
            <a:r>
              <a:rPr lang="es-ES_tradnl" dirty="0"/>
              <a:t>.</a:t>
            </a:r>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Método del codo</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36</a:t>
            </a:fld>
            <a:endParaRPr lang="en-US" sz="2800" dirty="0"/>
          </a:p>
        </p:txBody>
      </p:sp>
    </p:spTree>
    <p:extLst>
      <p:ext uri="{BB962C8B-B14F-4D97-AF65-F5344CB8AC3E}">
        <p14:creationId xmlns:p14="http://schemas.microsoft.com/office/powerpoint/2010/main" val="88575463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marL="742950" indent="-742950" defTabSz="554990">
              <a:spcBef>
                <a:spcPts val="3100"/>
              </a:spcBef>
              <a:buFont typeface="+mj-lt"/>
              <a:buAutoNum type="arabicPeriod"/>
              <a:defRPr sz="4370">
                <a:latin typeface="Graphik Compact Regular"/>
                <a:ea typeface="Graphik Compact Regular"/>
                <a:cs typeface="Graphik Compact Regular"/>
                <a:sym typeface="Graphik Compact Regular"/>
              </a:defRPr>
            </a:pPr>
            <a:r>
              <a:rPr lang="es-ES_tradnl" dirty="0"/>
              <a:t>Se ejecuta el algoritmo de </a:t>
            </a:r>
            <a:r>
              <a:rPr lang="es-ES_tradnl" dirty="0" err="1"/>
              <a:t>clustering</a:t>
            </a:r>
            <a:r>
              <a:rPr lang="es-ES_tradnl" dirty="0"/>
              <a:t> (por ejemplo, k-</a:t>
            </a:r>
            <a:r>
              <a:rPr lang="es-ES_tradnl" dirty="0" err="1"/>
              <a:t>means</a:t>
            </a:r>
            <a:r>
              <a:rPr lang="es-ES_tradnl" dirty="0"/>
              <a:t>) en el conjunto de datos para diferentes valores de k (número de </a:t>
            </a:r>
            <a:r>
              <a:rPr lang="es-ES_tradnl" dirty="0" err="1"/>
              <a:t>clusters</a:t>
            </a:r>
            <a:r>
              <a:rPr lang="es-ES_tradnl" dirty="0"/>
              <a:t>).</a:t>
            </a:r>
          </a:p>
          <a:p>
            <a:pPr marL="742950" indent="-742950" defTabSz="554990">
              <a:spcBef>
                <a:spcPts val="3100"/>
              </a:spcBef>
              <a:buFont typeface="+mj-lt"/>
              <a:buAutoNum type="arabicPeriod"/>
              <a:defRPr sz="4370">
                <a:latin typeface="Graphik Compact Regular"/>
                <a:ea typeface="Graphik Compact Regular"/>
                <a:cs typeface="Graphik Compact Regular"/>
                <a:sym typeface="Graphik Compact Regular"/>
              </a:defRPr>
            </a:pPr>
            <a:r>
              <a:rPr lang="es-ES_tradnl" dirty="0"/>
              <a:t>Para cada valor de k, se calcula una métrica de calidad del </a:t>
            </a:r>
            <a:r>
              <a:rPr lang="es-ES_tradnl" dirty="0" err="1"/>
              <a:t>clustering</a:t>
            </a:r>
            <a:r>
              <a:rPr lang="es-ES_tradnl" dirty="0"/>
              <a:t>, generalmente es la suma de cuadrados dentro del </a:t>
            </a:r>
            <a:r>
              <a:rPr lang="es-ES_tradnl" dirty="0" err="1"/>
              <a:t>cluster</a:t>
            </a:r>
            <a:r>
              <a:rPr lang="es-ES_tradnl" dirty="0"/>
              <a:t> (inercia). </a:t>
            </a:r>
          </a:p>
          <a:p>
            <a:pPr marL="742950" indent="-742950" defTabSz="554990">
              <a:spcBef>
                <a:spcPts val="3100"/>
              </a:spcBef>
              <a:buFont typeface="+mj-lt"/>
              <a:buAutoNum type="arabicPeriod"/>
              <a:defRPr sz="4370">
                <a:latin typeface="Graphik Compact Regular"/>
                <a:ea typeface="Graphik Compact Regular"/>
                <a:cs typeface="Graphik Compact Regular"/>
                <a:sym typeface="Graphik Compact Regular"/>
              </a:defRPr>
            </a:pPr>
            <a:r>
              <a:rPr lang="es-ES_tradnl" dirty="0"/>
              <a:t>Luego, se traza un gráfico que muestra los valores de k en el eje x y los valores de la métrica (inercia) en el eje y.</a:t>
            </a:r>
          </a:p>
          <a:p>
            <a:pPr marL="742950" indent="-742950" defTabSz="554990">
              <a:spcBef>
                <a:spcPts val="3100"/>
              </a:spcBef>
              <a:buFont typeface="+mj-lt"/>
              <a:buAutoNum type="arabicPeriod"/>
              <a:defRPr sz="4370">
                <a:latin typeface="Graphik Compact Regular"/>
                <a:ea typeface="Graphik Compact Regular"/>
                <a:cs typeface="Graphik Compact Regular"/>
                <a:sym typeface="Graphik Compact Regular"/>
              </a:defRPr>
            </a:pPr>
            <a:r>
              <a:rPr lang="es-ES_tradnl" dirty="0"/>
              <a:t>Se observa el gráfico y se busca un punto de </a:t>
            </a:r>
            <a:r>
              <a:rPr lang="es-ES_tradnl" b="1" dirty="0">
                <a:solidFill>
                  <a:schemeClr val="accent3"/>
                </a:solidFill>
              </a:rPr>
              <a:t>codo</a:t>
            </a:r>
            <a:r>
              <a:rPr lang="es-ES_tradnl" dirty="0"/>
              <a:t>. El punto de codo es aquel donde la métrica (inercia) comienza a disminuir a una tasa más lenta. En otras palabras, es el punto donde agregar más </a:t>
            </a:r>
            <a:r>
              <a:rPr lang="es-ES_tradnl" dirty="0" err="1"/>
              <a:t>clusters</a:t>
            </a:r>
            <a:r>
              <a:rPr lang="es-ES_tradnl" dirty="0"/>
              <a:t> ya no mejora significativamente la calidad del </a:t>
            </a:r>
            <a:r>
              <a:rPr lang="es-ES_tradnl" dirty="0" err="1"/>
              <a:t>clustering</a:t>
            </a: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Método del codo</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37</a:t>
            </a:fld>
            <a:endParaRPr lang="en-US" sz="2800" dirty="0"/>
          </a:p>
        </p:txBody>
      </p:sp>
    </p:spTree>
    <p:extLst>
      <p:ext uri="{BB962C8B-B14F-4D97-AF65-F5344CB8AC3E}">
        <p14:creationId xmlns:p14="http://schemas.microsoft.com/office/powerpoint/2010/main" val="3384819101"/>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Método del codo</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38</a:t>
            </a:fld>
            <a:endParaRPr lang="en-US" sz="2800" dirty="0"/>
          </a:p>
        </p:txBody>
      </p:sp>
      <p:pic>
        <p:nvPicPr>
          <p:cNvPr id="6" name="output.png" descr="output.png">
            <a:extLst>
              <a:ext uri="{FF2B5EF4-FFF2-40B4-BE49-F238E27FC236}">
                <a16:creationId xmlns:a16="http://schemas.microsoft.com/office/drawing/2014/main" id="{B2ED365A-A30E-6F4F-8763-9AC1D98751CB}"/>
              </a:ext>
            </a:extLst>
          </p:cNvPr>
          <p:cNvPicPr>
            <a:picLocks noChangeAspect="1"/>
          </p:cNvPicPr>
          <p:nvPr/>
        </p:nvPicPr>
        <p:blipFill>
          <a:blip r:embed="rId2"/>
          <a:stretch>
            <a:fillRect/>
          </a:stretch>
        </p:blipFill>
        <p:spPr>
          <a:xfrm>
            <a:off x="5934375" y="3401015"/>
            <a:ext cx="14753954" cy="9211032"/>
          </a:xfrm>
          <a:prstGeom prst="rect">
            <a:avLst/>
          </a:prstGeom>
          <a:ln w="12700">
            <a:miter lim="400000"/>
          </a:ln>
        </p:spPr>
      </p:pic>
      <p:sp>
        <p:nvSpPr>
          <p:cNvPr id="7" name="Circle">
            <a:extLst>
              <a:ext uri="{FF2B5EF4-FFF2-40B4-BE49-F238E27FC236}">
                <a16:creationId xmlns:a16="http://schemas.microsoft.com/office/drawing/2014/main" id="{9C2C92E2-1234-5C2A-F58B-1DA9792FB65E}"/>
              </a:ext>
            </a:extLst>
          </p:cNvPr>
          <p:cNvSpPr/>
          <p:nvPr/>
        </p:nvSpPr>
        <p:spPr>
          <a:xfrm>
            <a:off x="10776314" y="9752083"/>
            <a:ext cx="554965" cy="562902"/>
          </a:xfrm>
          <a:prstGeom prst="ellipse">
            <a:avLst/>
          </a:prstGeom>
          <a:ln w="50800">
            <a:solidFill>
              <a:schemeClr val="accent5">
                <a:hueOff val="129701"/>
                <a:lumOff val="-22825"/>
              </a:schemeClr>
            </a:solidFill>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lang="es-ES_tradnl"/>
          </a:p>
        </p:txBody>
      </p:sp>
      <p:sp>
        <p:nvSpPr>
          <p:cNvPr id="8" name="En este caso 5 clusters parece ser óptimo">
            <a:extLst>
              <a:ext uri="{FF2B5EF4-FFF2-40B4-BE49-F238E27FC236}">
                <a16:creationId xmlns:a16="http://schemas.microsoft.com/office/drawing/2014/main" id="{D6602585-2338-24E0-ED46-5B6BFEB5B9E9}"/>
              </a:ext>
            </a:extLst>
          </p:cNvPr>
          <p:cNvSpPr txBox="1"/>
          <p:nvPr/>
        </p:nvSpPr>
        <p:spPr>
          <a:xfrm>
            <a:off x="11331279" y="9267848"/>
            <a:ext cx="6545574" cy="4842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100" spc="-31">
                <a:solidFill>
                  <a:schemeClr val="accent5">
                    <a:hueOff val="129701"/>
                    <a:lumOff val="-22825"/>
                  </a:schemeClr>
                </a:solidFill>
              </a:defRPr>
            </a:lvl1pPr>
          </a:lstStyle>
          <a:p>
            <a:r>
              <a:rPr lang="es-ES_tradnl" dirty="0"/>
              <a:t>En este caso 5 </a:t>
            </a:r>
            <a:r>
              <a:rPr lang="es-ES_tradnl" dirty="0" err="1"/>
              <a:t>clusters</a:t>
            </a:r>
            <a:r>
              <a:rPr lang="es-ES_tradnl" dirty="0"/>
              <a:t> parece ser óptimo</a:t>
            </a:r>
          </a:p>
        </p:txBody>
      </p:sp>
    </p:spTree>
    <p:extLst>
      <p:ext uri="{BB962C8B-B14F-4D97-AF65-F5344CB8AC3E}">
        <p14:creationId xmlns:p14="http://schemas.microsoft.com/office/powerpoint/2010/main" val="230846604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Método del codo</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39</a:t>
            </a:fld>
            <a:endParaRPr lang="en-US" sz="2800" dirty="0"/>
          </a:p>
        </p:txBody>
      </p:sp>
      <p:pic>
        <p:nvPicPr>
          <p:cNvPr id="6" name="output.png" descr="output.png">
            <a:extLst>
              <a:ext uri="{FF2B5EF4-FFF2-40B4-BE49-F238E27FC236}">
                <a16:creationId xmlns:a16="http://schemas.microsoft.com/office/drawing/2014/main" id="{B2ED365A-A30E-6F4F-8763-9AC1D98751CB}"/>
              </a:ext>
            </a:extLst>
          </p:cNvPr>
          <p:cNvPicPr>
            <a:picLocks noChangeAspect="1"/>
          </p:cNvPicPr>
          <p:nvPr/>
        </p:nvPicPr>
        <p:blipFill>
          <a:blip r:embed="rId2"/>
          <a:stretch>
            <a:fillRect/>
          </a:stretch>
        </p:blipFill>
        <p:spPr>
          <a:xfrm>
            <a:off x="5934375" y="3401015"/>
            <a:ext cx="14753954" cy="9211032"/>
          </a:xfrm>
          <a:prstGeom prst="rect">
            <a:avLst/>
          </a:prstGeom>
          <a:ln w="12700">
            <a:miter lim="400000"/>
          </a:ln>
        </p:spPr>
      </p:pic>
      <p:sp>
        <p:nvSpPr>
          <p:cNvPr id="7" name="Circle">
            <a:extLst>
              <a:ext uri="{FF2B5EF4-FFF2-40B4-BE49-F238E27FC236}">
                <a16:creationId xmlns:a16="http://schemas.microsoft.com/office/drawing/2014/main" id="{9C2C92E2-1234-5C2A-F58B-1DA9792FB65E}"/>
              </a:ext>
            </a:extLst>
          </p:cNvPr>
          <p:cNvSpPr/>
          <p:nvPr/>
        </p:nvSpPr>
        <p:spPr>
          <a:xfrm>
            <a:off x="10776314" y="9752083"/>
            <a:ext cx="554965" cy="562902"/>
          </a:xfrm>
          <a:prstGeom prst="ellipse">
            <a:avLst/>
          </a:prstGeom>
          <a:ln w="50800">
            <a:solidFill>
              <a:schemeClr val="accent5">
                <a:hueOff val="129701"/>
                <a:lumOff val="-22825"/>
              </a:schemeClr>
            </a:solidFill>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lang="es-ES_tradnl"/>
          </a:p>
        </p:txBody>
      </p:sp>
      <p:sp>
        <p:nvSpPr>
          <p:cNvPr id="9" name="Circle">
            <a:extLst>
              <a:ext uri="{FF2B5EF4-FFF2-40B4-BE49-F238E27FC236}">
                <a16:creationId xmlns:a16="http://schemas.microsoft.com/office/drawing/2014/main" id="{67B47959-6370-92E6-5978-70F8A02FD046}"/>
              </a:ext>
            </a:extLst>
          </p:cNvPr>
          <p:cNvSpPr/>
          <p:nvPr/>
        </p:nvSpPr>
        <p:spPr>
          <a:xfrm>
            <a:off x="11448976" y="10033534"/>
            <a:ext cx="554965" cy="562902"/>
          </a:xfrm>
          <a:prstGeom prst="ellipse">
            <a:avLst/>
          </a:prstGeom>
          <a:ln w="50800">
            <a:solidFill>
              <a:schemeClr val="accent5">
                <a:hueOff val="129701"/>
                <a:lumOff val="-22825"/>
              </a:schemeClr>
            </a:solidFill>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lang="es-ES_tradnl"/>
          </a:p>
        </p:txBody>
      </p:sp>
      <p:sp>
        <p:nvSpPr>
          <p:cNvPr id="10" name="Circle">
            <a:extLst>
              <a:ext uri="{FF2B5EF4-FFF2-40B4-BE49-F238E27FC236}">
                <a16:creationId xmlns:a16="http://schemas.microsoft.com/office/drawing/2014/main" id="{D0C90D9F-86DB-212D-E4BD-4CF7D86D084C}"/>
              </a:ext>
            </a:extLst>
          </p:cNvPr>
          <p:cNvSpPr/>
          <p:nvPr/>
        </p:nvSpPr>
        <p:spPr>
          <a:xfrm>
            <a:off x="9551858" y="8199479"/>
            <a:ext cx="554965" cy="562902"/>
          </a:xfrm>
          <a:prstGeom prst="ellipse">
            <a:avLst/>
          </a:prstGeom>
          <a:ln w="50800">
            <a:solidFill>
              <a:schemeClr val="accent5">
                <a:hueOff val="129701"/>
                <a:lumOff val="-22825"/>
              </a:schemeClr>
            </a:solidFill>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lang="es-ES_tradnl"/>
          </a:p>
        </p:txBody>
      </p:sp>
      <p:sp>
        <p:nvSpPr>
          <p:cNvPr id="11" name="Circle">
            <a:extLst>
              <a:ext uri="{FF2B5EF4-FFF2-40B4-BE49-F238E27FC236}">
                <a16:creationId xmlns:a16="http://schemas.microsoft.com/office/drawing/2014/main" id="{004B154E-710C-FCC7-E6E5-D3771AE89E38}"/>
              </a:ext>
            </a:extLst>
          </p:cNvPr>
          <p:cNvSpPr/>
          <p:nvPr/>
        </p:nvSpPr>
        <p:spPr>
          <a:xfrm>
            <a:off x="10106823" y="8946145"/>
            <a:ext cx="554965" cy="562902"/>
          </a:xfrm>
          <a:prstGeom prst="ellipse">
            <a:avLst/>
          </a:prstGeom>
          <a:ln w="50800">
            <a:solidFill>
              <a:schemeClr val="accent5">
                <a:hueOff val="129701"/>
                <a:lumOff val="-22825"/>
              </a:schemeClr>
            </a:solidFill>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lang="es-ES_tradnl"/>
          </a:p>
        </p:txBody>
      </p:sp>
      <p:sp>
        <p:nvSpPr>
          <p:cNvPr id="12" name="Pero también otros valores son posibles.…">
            <a:extLst>
              <a:ext uri="{FF2B5EF4-FFF2-40B4-BE49-F238E27FC236}">
                <a16:creationId xmlns:a16="http://schemas.microsoft.com/office/drawing/2014/main" id="{D5829B77-F42C-6BF0-476C-6965757314D1}"/>
              </a:ext>
            </a:extLst>
          </p:cNvPr>
          <p:cNvSpPr txBox="1"/>
          <p:nvPr/>
        </p:nvSpPr>
        <p:spPr>
          <a:xfrm>
            <a:off x="11077803" y="8638322"/>
            <a:ext cx="8639546" cy="9171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100" spc="-31">
                <a:solidFill>
                  <a:schemeClr val="accent5">
                    <a:hueOff val="129701"/>
                    <a:lumOff val="-22825"/>
                  </a:schemeClr>
                </a:solidFill>
              </a:defRPr>
            </a:pPr>
            <a:r>
              <a:rPr lang="es-ES_tradnl" dirty="0"/>
              <a:t>Pero también otros valores son posibles. </a:t>
            </a:r>
          </a:p>
          <a:p>
            <a:pPr>
              <a:defRPr sz="3100" spc="-31">
                <a:solidFill>
                  <a:schemeClr val="accent5">
                    <a:hueOff val="129701"/>
                    <a:lumOff val="-22825"/>
                  </a:schemeClr>
                </a:solidFill>
              </a:defRPr>
            </a:pPr>
            <a:r>
              <a:rPr lang="es-ES_tradnl" dirty="0"/>
              <a:t>Hay casos inclusive más difíciles de determinar el codo</a:t>
            </a:r>
          </a:p>
        </p:txBody>
      </p:sp>
    </p:spTree>
    <p:extLst>
      <p:ext uri="{BB962C8B-B14F-4D97-AF65-F5344CB8AC3E}">
        <p14:creationId xmlns:p14="http://schemas.microsoft.com/office/powerpoint/2010/main" val="41428402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solidFill>
                  <a:schemeClr val="tx1"/>
                </a:solidFill>
              </a:rPr>
              <a:t>Modelos que Votan</a:t>
            </a:r>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a:t>
            </a:fld>
            <a:endParaRPr lang="en-US" sz="2800" dirty="0"/>
          </a:p>
        </p:txBody>
      </p:sp>
      <p:sp>
        <p:nvSpPr>
          <p:cNvPr id="4" name="Rectangle 3">
            <a:extLst>
              <a:ext uri="{FF2B5EF4-FFF2-40B4-BE49-F238E27FC236}">
                <a16:creationId xmlns:a16="http://schemas.microsoft.com/office/drawing/2014/main" id="{B177A2D2-638E-1D01-450A-867C1F279992}"/>
              </a:ext>
            </a:extLst>
          </p:cNvPr>
          <p:cNvSpPr/>
          <p:nvPr/>
        </p:nvSpPr>
        <p:spPr>
          <a:xfrm>
            <a:off x="1295400" y="4179535"/>
            <a:ext cx="22030267" cy="2340000"/>
          </a:xfrm>
          <a:prstGeom prst="rect">
            <a:avLst/>
          </a:prstGeom>
          <a:solidFill>
            <a:schemeClr val="accent3">
              <a:lumMod val="60000"/>
              <a:lumOff val="40000"/>
            </a:schemeClr>
          </a:solidFill>
          <a:ln>
            <a:no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360000" tIns="50800" rIns="360000" bIns="50800" numCol="1" spcCol="38100" rtlCol="0" anchor="ctr">
            <a:spAutoFit/>
          </a:bodyPr>
          <a:lstStyle/>
          <a:p>
            <a:pPr marL="0" marR="0" indent="0" algn="just" defTabSz="821531" rtl="0" fontAlgn="auto" latinLnBrk="0" hangingPunct="0">
              <a:lnSpc>
                <a:spcPct val="100000"/>
              </a:lnSpc>
              <a:spcBef>
                <a:spcPts val="0"/>
              </a:spcBef>
              <a:spcAft>
                <a:spcPts val="0"/>
              </a:spcAft>
              <a:buClrTx/>
              <a:buSzTx/>
              <a:buFontTx/>
              <a:buNone/>
              <a:tabLst/>
            </a:pP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Hard</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voting</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classifiers</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Por ejem</a:t>
            </a:r>
            <a:r>
              <a:rPr lang="es-ES_tradnl" sz="4000" spc="-44" dirty="0">
                <a:solidFill>
                  <a:schemeClr val="bg2">
                    <a:lumMod val="25000"/>
                  </a:schemeClr>
                </a:solidFill>
                <a:latin typeface="Graphik Compact" pitchFamily="2" charset="0"/>
                <a:ea typeface="Graphik-SemiboldItalic"/>
                <a:cs typeface="Graphik-SemiboldItalic"/>
                <a:sym typeface="Graphik Semibold"/>
              </a:rPr>
              <a:t>plo, </a:t>
            </a:r>
            <a:r>
              <a:rPr kumimoji="0" lang="es-ES_tradnl" sz="40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podríamos entrenar un grupo de árboles de decisión, cada uno en una parte diferente del conjunto de entrenamiento, generar predicciones con cada árbol individual y luego predecir la clase que tenga mayor cantidad de votos.</a:t>
            </a:r>
          </a:p>
        </p:txBody>
      </p:sp>
      <p:sp>
        <p:nvSpPr>
          <p:cNvPr id="10" name="Rectangle 9">
            <a:extLst>
              <a:ext uri="{FF2B5EF4-FFF2-40B4-BE49-F238E27FC236}">
                <a16:creationId xmlns:a16="http://schemas.microsoft.com/office/drawing/2014/main" id="{4628746E-B6CD-7C5E-7E66-B9CA71468328}"/>
              </a:ext>
            </a:extLst>
          </p:cNvPr>
          <p:cNvSpPr/>
          <p:nvPr/>
        </p:nvSpPr>
        <p:spPr>
          <a:xfrm>
            <a:off x="1295400" y="7016327"/>
            <a:ext cx="22030267" cy="2304000"/>
          </a:xfrm>
          <a:prstGeom prst="rect">
            <a:avLst/>
          </a:prstGeom>
          <a:solidFill>
            <a:schemeClr val="accent1">
              <a:lumMod val="60000"/>
              <a:lumOff val="40000"/>
            </a:schemeClr>
          </a:solidFill>
          <a:ln>
            <a:no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360000" tIns="50800" rIns="360000" bIns="50800" numCol="1" spcCol="38100" rtlCol="0" anchor="ctr">
            <a:spAutoFit/>
          </a:bodyPr>
          <a:lstStyle/>
          <a:p>
            <a:pPr marL="0" marR="0" indent="0" algn="just" defTabSz="821531" rtl="0" fontAlgn="auto" latinLnBrk="0" hangingPunct="0">
              <a:lnSpc>
                <a:spcPct val="100000"/>
              </a:lnSpc>
              <a:spcBef>
                <a:spcPts val="0"/>
              </a:spcBef>
              <a:spcAft>
                <a:spcPts val="0"/>
              </a:spcAft>
              <a:buClrTx/>
              <a:buSzTx/>
              <a:buFontTx/>
              <a:buNone/>
              <a:tabLst/>
            </a:pP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Soft</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voting</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classifiers</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En este caso, si los modelos entrenados tienen la posibilidad de estimar la probabilidad por clase, lo que se hace es calcular la posibilidad promedio de cada clase sobre la cantidad total de modelos.</a:t>
            </a:r>
          </a:p>
        </p:txBody>
      </p:sp>
      <p:sp>
        <p:nvSpPr>
          <p:cNvPr id="11" name="Rectangle 10">
            <a:extLst>
              <a:ext uri="{FF2B5EF4-FFF2-40B4-BE49-F238E27FC236}">
                <a16:creationId xmlns:a16="http://schemas.microsoft.com/office/drawing/2014/main" id="{7AADB81C-D1E2-84AC-D710-C7E1C4405DD1}"/>
              </a:ext>
            </a:extLst>
          </p:cNvPr>
          <p:cNvSpPr/>
          <p:nvPr/>
        </p:nvSpPr>
        <p:spPr>
          <a:xfrm>
            <a:off x="1295399" y="9817118"/>
            <a:ext cx="22030267" cy="1584000"/>
          </a:xfrm>
          <a:prstGeom prst="rect">
            <a:avLst/>
          </a:prstGeom>
          <a:solidFill>
            <a:schemeClr val="accent5">
              <a:lumMod val="60000"/>
              <a:lumOff val="40000"/>
            </a:schemeClr>
          </a:solidFill>
          <a:ln>
            <a:no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360000" tIns="50800" rIns="360000" bIns="50800" numCol="1" spcCol="38100" rtlCol="0" anchor="ctr">
            <a:spAutoFit/>
          </a:bodyPr>
          <a:lstStyle/>
          <a:p>
            <a:pPr marL="0" marR="0" indent="0" algn="just" defTabSz="821531" rtl="0" fontAlgn="auto" latinLnBrk="0" hangingPunct="0">
              <a:lnSpc>
                <a:spcPct val="100000"/>
              </a:lnSpc>
              <a:spcBef>
                <a:spcPts val="0"/>
              </a:spcBef>
              <a:spcAft>
                <a:spcPts val="0"/>
              </a:spcAft>
              <a:buClrTx/>
              <a:buSzTx/>
              <a:buFontTx/>
              <a:buNone/>
              <a:tabLst/>
            </a:pP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Voting</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regressor</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En este caso,  dado que los </a:t>
            </a:r>
            <a:r>
              <a:rPr kumimoji="0" lang="es-ES_tradnl" sz="4000"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modelso</a:t>
            </a:r>
            <a:r>
              <a:rPr kumimoji="0" lang="es-ES_tradnl" sz="40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pueden dar una salida continua, se puede obtener la salida promedio (u otra medida de posición central) de los modelos.</a:t>
            </a:r>
          </a:p>
        </p:txBody>
      </p:sp>
    </p:spTree>
    <p:extLst>
      <p:ext uri="{BB962C8B-B14F-4D97-AF65-F5344CB8AC3E}">
        <p14:creationId xmlns:p14="http://schemas.microsoft.com/office/powerpoint/2010/main" val="324300712"/>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Redes Feed-foRward"/>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lang="es-ES_tradnl" dirty="0">
                <a:solidFill>
                  <a:schemeClr val="tx1"/>
                </a:solidFill>
              </a:rPr>
              <a:t>Índice de la silueta</a:t>
            </a:r>
          </a:p>
        </p:txBody>
      </p:sp>
    </p:spTree>
    <p:extLst>
      <p:ext uri="{BB962C8B-B14F-4D97-AF65-F5344CB8AC3E}">
        <p14:creationId xmlns:p14="http://schemas.microsoft.com/office/powerpoint/2010/main" val="860674764"/>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Otra métrica que podemos ver es el puntaje de la silueta. Es una métrica que combina la cohesión y la separación para evaluar la calidad de los </a:t>
            </a:r>
            <a:r>
              <a:rPr lang="es-ES_tradnl" dirty="0" err="1"/>
              <a:t>clusters</a:t>
            </a:r>
            <a:r>
              <a:rPr lang="es-ES_tradnl" dirty="0"/>
              <a:t> y proporcionar información sobre la "bondad" de la agrupación. Para cada punto en un </a:t>
            </a:r>
            <a:r>
              <a:rPr lang="es-ES_tradnl" dirty="0" err="1"/>
              <a:t>cluster</a:t>
            </a:r>
            <a:r>
              <a:rPr lang="es-ES_tradnl" dirty="0"/>
              <a:t>, se calcula:</a:t>
            </a:r>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Índice de la silueta</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41</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B894A4F-E538-D72B-5C57-42D25EA7B2A3}"/>
                  </a:ext>
                </a:extLst>
              </p:cNvPr>
              <p:cNvSpPr txBox="1"/>
              <p:nvPr/>
            </p:nvSpPr>
            <p:spPr>
              <a:xfrm>
                <a:off x="3997830" y="7427675"/>
                <a:ext cx="6477093" cy="14813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sSub>
                        <m:sSubPr>
                          <m:ctrlPr>
                            <a:rPr kumimoji="0" lang="es-ES_tradnl" sz="4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𝑎</m:t>
                          </m:r>
                        </m:e>
                        <m:sub>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f>
                        <m:fPr>
                          <m:ctrlP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fPr>
                        <m:num>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num>
                        <m:den>
                          <m:d>
                            <m:dPr>
                              <m:begChr m:val="|"/>
                              <m:endChr m:val="|"/>
                              <m:ctrlP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sSub>
                                <m:sSubPr>
                                  <m:ctrlP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𝐶</m:t>
                                  </m:r>
                                </m:e>
                                <m:sub>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𝐼</m:t>
                                  </m:r>
                                </m:sub>
                              </m:sSub>
                            </m:e>
                          </m:d>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den>
                      </m:f>
                      <m:nary>
                        <m:naryPr>
                          <m:chr m:val="∑"/>
                          <m:supHide m:val="on"/>
                          <m:ctrlP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naryPr>
                        <m:sub>
                          <m:r>
                            <m:rPr>
                              <m:brk m:alnAt="7"/>
                            </m:rP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𝑗</m:t>
                          </m:r>
                          <m:r>
                            <a:rPr kumimoji="0" lang="en-US"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m:t>
                          </m:r>
                          <m:sSub>
                            <m:sSubPr>
                              <m:ctrlPr>
                                <a:rPr kumimoji="0" lang="en-US"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ctrlPr>
                            </m:sSubPr>
                            <m:e>
                              <m:r>
                                <a:rPr kumimoji="0" lang="en-US"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𝐶</m:t>
                              </m:r>
                            </m:e>
                            <m:sub>
                              <m:r>
                                <a:rPr kumimoji="0" lang="en-US"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𝐼</m:t>
                              </m:r>
                            </m:sub>
                          </m:sSub>
                          <m:r>
                            <m:rPr>
                              <m:brk m:alnAt="7"/>
                            </m:rPr>
                            <a:rPr kumimoji="0" lang="en-US"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m:t>
                          </m:r>
                          <m:r>
                            <a:rPr kumimoji="0" lang="en-US"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𝑖</m:t>
                          </m:r>
                          <m:r>
                            <a:rPr kumimoji="0" lang="en-US"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m:t>
                          </m:r>
                          <m:r>
                            <a:rPr kumimoji="0" lang="en-US"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𝑗</m:t>
                          </m:r>
                        </m:sub>
                        <m:sup/>
                        <m:e>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𝑑</m:t>
                          </m:r>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𝑗</m:t>
                          </m:r>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e>
                      </m:nary>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FB894A4F-E538-D72B-5C57-42D25EA7B2A3}"/>
                  </a:ext>
                </a:extLst>
              </p:cNvPr>
              <p:cNvSpPr txBox="1">
                <a:spLocks noRot="1" noChangeAspect="1" noMove="1" noResize="1" noEditPoints="1" noAdjustHandles="1" noChangeArrowheads="1" noChangeShapeType="1" noTextEdit="1"/>
              </p:cNvSpPr>
              <p:nvPr/>
            </p:nvSpPr>
            <p:spPr>
              <a:xfrm>
                <a:off x="3997830" y="7427675"/>
                <a:ext cx="6477093" cy="1481303"/>
              </a:xfrm>
              <a:prstGeom prst="rect">
                <a:avLst/>
              </a:prstGeom>
              <a:blipFill>
                <a:blip r:embed="rId2"/>
                <a:stretch>
                  <a:fillRect l="-783" t="-176271" r="-1174" b="-222881"/>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24BA74B-4473-EEB2-5A59-87C5619776E6}"/>
                  </a:ext>
                </a:extLst>
              </p:cNvPr>
              <p:cNvSpPr txBox="1"/>
              <p:nvPr/>
            </p:nvSpPr>
            <p:spPr>
              <a:xfrm>
                <a:off x="14266995" y="7427674"/>
                <a:ext cx="5761257" cy="14813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kumimoji="0" lang="es-ES_tradnl" sz="4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𝑏</m:t>
                          </m:r>
                        </m:e>
                        <m:sub>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func>
                        <m:funcPr>
                          <m:ctrlP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funcPr>
                        <m:fName>
                          <m:limLow>
                            <m:limLowPr>
                              <m:ctrlP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limLowPr>
                            <m:e>
                              <m:r>
                                <m:rPr>
                                  <m:sty m:val="p"/>
                                </m:rPr>
                                <a:rPr kumimoji="0" lang="en-US" sz="4400" b="0" i="0" u="none" strike="noStrike" cap="none" spc="-26" normalizeH="0" baseline="0" smtClean="0">
                                  <a:ln>
                                    <a:noFill/>
                                  </a:ln>
                                  <a:solidFill>
                                    <a:srgbClr val="000000"/>
                                  </a:solidFill>
                                  <a:effectLst/>
                                  <a:uFillTx/>
                                  <a:latin typeface="Cambria Math" panose="02040503050406030204" pitchFamily="18" charset="0"/>
                                  <a:sym typeface="Graphik Compact Regular"/>
                                </a:rPr>
                                <m:t>min</m:t>
                              </m:r>
                            </m:e>
                            <m:lim>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𝐽</m:t>
                              </m:r>
                              <m:r>
                                <a:rPr kumimoji="0" lang="en-US"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m:t>
                              </m:r>
                              <m:r>
                                <a:rPr kumimoji="0" lang="en-US"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𝐼</m:t>
                              </m:r>
                            </m:lim>
                          </m:limLow>
                        </m:fName>
                        <m:e>
                          <m:f>
                            <m:fPr>
                              <m:ctrlPr>
                                <a:rPr lang="en-US" sz="4400" i="1">
                                  <a:latin typeface="Cambria Math" panose="02040503050406030204" pitchFamily="18" charset="0"/>
                                </a:rPr>
                              </m:ctrlPr>
                            </m:fPr>
                            <m:num>
                              <m:r>
                                <a:rPr lang="en-US" sz="4400" i="1">
                                  <a:latin typeface="Cambria Math" panose="02040503050406030204" pitchFamily="18" charset="0"/>
                                </a:rPr>
                                <m:t>1</m:t>
                              </m:r>
                            </m:num>
                            <m:den>
                              <m:d>
                                <m:dPr>
                                  <m:begChr m:val="|"/>
                                  <m:endChr m:val="|"/>
                                  <m:ctrlPr>
                                    <a:rPr lang="en-US" sz="4400" i="1">
                                      <a:latin typeface="Cambria Math" panose="02040503050406030204" pitchFamily="18" charset="0"/>
                                    </a:rPr>
                                  </m:ctrlPr>
                                </m:dPr>
                                <m:e>
                                  <m:sSub>
                                    <m:sSubPr>
                                      <m:ctrlPr>
                                        <a:rPr lang="en-US" sz="4400" i="1">
                                          <a:latin typeface="Cambria Math" panose="02040503050406030204" pitchFamily="18" charset="0"/>
                                        </a:rPr>
                                      </m:ctrlPr>
                                    </m:sSubPr>
                                    <m:e>
                                      <m:r>
                                        <a:rPr lang="en-US" sz="4400" i="1">
                                          <a:latin typeface="Cambria Math" panose="02040503050406030204" pitchFamily="18" charset="0"/>
                                        </a:rPr>
                                        <m:t>𝐶</m:t>
                                      </m:r>
                                    </m:e>
                                    <m:sub>
                                      <m:r>
                                        <a:rPr lang="en-US" sz="4400" b="0" i="1" smtClean="0">
                                          <a:latin typeface="Cambria Math" panose="02040503050406030204" pitchFamily="18" charset="0"/>
                                        </a:rPr>
                                        <m:t>𝐽</m:t>
                                      </m:r>
                                    </m:sub>
                                  </m:sSub>
                                </m:e>
                              </m:d>
                            </m:den>
                          </m:f>
                        </m:e>
                      </m:func>
                      <m:nary>
                        <m:naryPr>
                          <m:chr m:val="∑"/>
                          <m:supHide m:val="on"/>
                          <m:ctrlP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naryPr>
                        <m:sub>
                          <m:r>
                            <m:rPr>
                              <m:brk m:alnAt="7"/>
                            </m:rP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𝑗</m:t>
                          </m:r>
                          <m:r>
                            <a:rPr kumimoji="0" lang="en-US"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m:t>
                          </m:r>
                          <m:sSub>
                            <m:sSubPr>
                              <m:ctrlPr>
                                <a:rPr kumimoji="0" lang="en-US"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ctrlPr>
                            </m:sSubPr>
                            <m:e>
                              <m:r>
                                <a:rPr kumimoji="0" lang="en-US"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𝐶</m:t>
                              </m:r>
                            </m:e>
                            <m:sub>
                              <m:r>
                                <a:rPr kumimoji="0" lang="en-US"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𝐼</m:t>
                              </m:r>
                            </m:sub>
                          </m:sSub>
                        </m:sub>
                        <m:sup/>
                        <m:e>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𝑑</m:t>
                          </m:r>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𝑗</m:t>
                          </m:r>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e>
                      </m:nary>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5" name="TextBox 4">
                <a:extLst>
                  <a:ext uri="{FF2B5EF4-FFF2-40B4-BE49-F238E27FC236}">
                    <a16:creationId xmlns:a16="http://schemas.microsoft.com/office/drawing/2014/main" id="{624BA74B-4473-EEB2-5A59-87C5619776E6}"/>
                  </a:ext>
                </a:extLst>
              </p:cNvPr>
              <p:cNvSpPr txBox="1">
                <a:spLocks noRot="1" noChangeAspect="1" noMove="1" noResize="1" noEditPoints="1" noAdjustHandles="1" noChangeArrowheads="1" noChangeShapeType="1" noTextEdit="1"/>
              </p:cNvSpPr>
              <p:nvPr/>
            </p:nvSpPr>
            <p:spPr>
              <a:xfrm>
                <a:off x="14266995" y="7427674"/>
                <a:ext cx="5761257" cy="1481303"/>
              </a:xfrm>
              <a:prstGeom prst="rect">
                <a:avLst/>
              </a:prstGeom>
              <a:blipFill>
                <a:blip r:embed="rId3"/>
                <a:stretch>
                  <a:fillRect l="-2203" t="-176271" r="-1542" b="-222881"/>
                </a:stretch>
              </a:blipFill>
              <a:ln w="12700" cap="flat">
                <a:noFill/>
                <a:miter lim="400000"/>
              </a:ln>
              <a:effectLst/>
            </p:spPr>
            <p:txBody>
              <a:bodyPr/>
              <a:lstStyle/>
              <a:p>
                <a:r>
                  <a:rPr lang="es-ES_tradnl">
                    <a:noFill/>
                  </a:rPr>
                  <a:t> </a:t>
                </a:r>
              </a:p>
            </p:txBody>
          </p:sp>
        </mc:Fallback>
      </mc:AlternateContent>
      <p:sp>
        <p:nvSpPr>
          <p:cNvPr id="6" name="TextBox 5">
            <a:extLst>
              <a:ext uri="{FF2B5EF4-FFF2-40B4-BE49-F238E27FC236}">
                <a16:creationId xmlns:a16="http://schemas.microsoft.com/office/drawing/2014/main" id="{E6B3549B-FE30-6080-F824-88CAED9AA18B}"/>
              </a:ext>
            </a:extLst>
          </p:cNvPr>
          <p:cNvSpPr txBox="1"/>
          <p:nvPr/>
        </p:nvSpPr>
        <p:spPr>
          <a:xfrm>
            <a:off x="3852376" y="9218356"/>
            <a:ext cx="6768000" cy="756000"/>
          </a:xfrm>
          <a:prstGeom prst="rect">
            <a:avLst/>
          </a:prstGeom>
          <a:solidFill>
            <a:schemeClr val="accent6">
              <a:lumMod val="60000"/>
              <a:lumOff val="4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chemeClr val="tx1">
                    <a:lumMod val="75000"/>
                    <a:lumOff val="25000"/>
                  </a:schemeClr>
                </a:solidFill>
                <a:effectLst/>
                <a:uFillTx/>
                <a:latin typeface="Graphik Compact Regular"/>
                <a:ea typeface="Graphik Compact Regular"/>
                <a:cs typeface="Graphik Compact Regular"/>
                <a:sym typeface="Graphik Compact Regular"/>
              </a:rPr>
              <a:t>Cohesión de i con sus </a:t>
            </a:r>
            <a:r>
              <a:rPr kumimoji="0" lang="es-ES_tradnl" sz="3600" b="0" i="0" u="none" strike="noStrike" cap="none" spc="-26" normalizeH="0" baseline="0" dirty="0" err="1">
                <a:ln>
                  <a:noFill/>
                </a:ln>
                <a:solidFill>
                  <a:schemeClr val="tx1">
                    <a:lumMod val="75000"/>
                    <a:lumOff val="25000"/>
                  </a:schemeClr>
                </a:solidFill>
                <a:effectLst/>
                <a:uFillTx/>
                <a:latin typeface="Graphik Compact Regular"/>
                <a:ea typeface="Graphik Compact Regular"/>
                <a:cs typeface="Graphik Compact Regular"/>
                <a:sym typeface="Graphik Compact Regular"/>
              </a:rPr>
              <a:t>co</a:t>
            </a:r>
            <a:r>
              <a:rPr kumimoji="0" lang="es-ES_tradnl" sz="3600" b="0" i="0" u="none" strike="noStrike" cap="none" spc="-26" normalizeH="0" baseline="0" dirty="0">
                <a:ln>
                  <a:noFill/>
                </a:ln>
                <a:solidFill>
                  <a:schemeClr val="tx1">
                    <a:lumMod val="75000"/>
                    <a:lumOff val="25000"/>
                  </a:schemeClr>
                </a:solidFill>
                <a:effectLst/>
                <a:uFillTx/>
                <a:latin typeface="Graphik Compact Regular"/>
                <a:ea typeface="Graphik Compact Regular"/>
                <a:cs typeface="Graphik Compact Regular"/>
                <a:sym typeface="Graphik Compact Regular"/>
              </a:rPr>
              <a:t>-miembros</a:t>
            </a:r>
          </a:p>
        </p:txBody>
      </p:sp>
      <p:sp>
        <p:nvSpPr>
          <p:cNvPr id="7" name="TextBox 6">
            <a:extLst>
              <a:ext uri="{FF2B5EF4-FFF2-40B4-BE49-F238E27FC236}">
                <a16:creationId xmlns:a16="http://schemas.microsoft.com/office/drawing/2014/main" id="{9E355727-9506-60DF-2E0D-B525B51C68E8}"/>
              </a:ext>
            </a:extLst>
          </p:cNvPr>
          <p:cNvSpPr txBox="1"/>
          <p:nvPr/>
        </p:nvSpPr>
        <p:spPr>
          <a:xfrm>
            <a:off x="13763626" y="9218356"/>
            <a:ext cx="6624000" cy="756000"/>
          </a:xfrm>
          <a:prstGeom prst="rect">
            <a:avLst/>
          </a:prstGeom>
          <a:solidFill>
            <a:schemeClr val="accent3">
              <a:lumMod val="60000"/>
              <a:lumOff val="4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chemeClr val="tx1">
                    <a:lumMod val="75000"/>
                    <a:lumOff val="25000"/>
                  </a:schemeClr>
                </a:solidFill>
                <a:effectLst/>
                <a:uFillTx/>
                <a:latin typeface="Graphik Compact Regular"/>
                <a:ea typeface="Graphik Compact Regular"/>
                <a:cs typeface="Graphik Compact Regular"/>
                <a:sym typeface="Graphik Compact Regular"/>
              </a:rPr>
              <a:t>Separación de i con otros </a:t>
            </a:r>
            <a:r>
              <a:rPr kumimoji="0" lang="es-ES_tradnl" sz="3600" b="0" i="0" u="none" strike="noStrike" cap="none" spc="-26" normalizeH="0" baseline="0" dirty="0" err="1">
                <a:ln>
                  <a:noFill/>
                </a:ln>
                <a:solidFill>
                  <a:schemeClr val="tx1">
                    <a:lumMod val="75000"/>
                    <a:lumOff val="25000"/>
                  </a:schemeClr>
                </a:solidFill>
                <a:effectLst/>
                <a:uFillTx/>
                <a:latin typeface="Graphik Compact Regular"/>
                <a:ea typeface="Graphik Compact Regular"/>
                <a:cs typeface="Graphik Compact Regular"/>
                <a:sym typeface="Graphik Compact Regular"/>
              </a:rPr>
              <a:t>clusters</a:t>
            </a:r>
            <a:endParaRPr kumimoji="0" lang="es-ES_tradnl" sz="3600" b="0" i="0" u="none" strike="noStrike" cap="none" spc="-26" normalizeH="0" baseline="0" dirty="0">
              <a:ln>
                <a:noFill/>
              </a:ln>
              <a:solidFill>
                <a:schemeClr val="tx1">
                  <a:lumMod val="75000"/>
                  <a:lumOff val="25000"/>
                </a:schemeClr>
              </a:solidFill>
              <a:effectLst/>
              <a:uFillTx/>
              <a:latin typeface="Graphik Compact Regular"/>
              <a:ea typeface="Graphik Compact Regular"/>
              <a:cs typeface="Graphik Compact Regular"/>
              <a:sym typeface="Graphik Compact Regular"/>
            </a:endParaRPr>
          </a:p>
        </p:txBody>
      </p:sp>
    </p:spTree>
    <p:extLst>
      <p:ext uri="{BB962C8B-B14F-4D97-AF65-F5344CB8AC3E}">
        <p14:creationId xmlns:p14="http://schemas.microsoft.com/office/powerpoint/2010/main" val="142801137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Métricas relacionadas al índice de la silueta son:</a:t>
            </a:r>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b="1" dirty="0">
                <a:solidFill>
                  <a:schemeClr val="accent6"/>
                </a:solidFill>
              </a:rPr>
              <a:t>Cohesión</a:t>
            </a:r>
            <a:r>
              <a:rPr lang="es-ES_tradnl" dirty="0"/>
              <a:t>: Es una medida de cuán cerca están los puntos dentro de un mismo </a:t>
            </a:r>
            <a:r>
              <a:rPr lang="es-ES_tradnl" dirty="0" err="1"/>
              <a:t>cluster</a:t>
            </a:r>
            <a:r>
              <a:rPr lang="es-ES_tradnl" dirty="0"/>
              <a:t>.</a:t>
            </a:r>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b="1" dirty="0">
                <a:solidFill>
                  <a:schemeClr val="accent3"/>
                </a:solidFill>
              </a:rPr>
              <a:t>Separación</a:t>
            </a:r>
            <a:r>
              <a:rPr lang="es-ES_tradnl" dirty="0"/>
              <a:t>: Es una medida de cuán lejos están los </a:t>
            </a:r>
            <a:r>
              <a:rPr lang="es-ES_tradnl" dirty="0" err="1"/>
              <a:t>clusters</a:t>
            </a:r>
            <a:r>
              <a:rPr lang="es-ES_tradnl" dirty="0"/>
              <a:t> entre sí.</a:t>
            </a:r>
          </a:p>
          <a:p>
            <a:pPr defTabSz="554990">
              <a:spcBef>
                <a:spcPts val="3100"/>
              </a:spcBef>
              <a:defRPr sz="4370">
                <a:latin typeface="Graphik Compact Regular"/>
                <a:ea typeface="Graphik Compact Regular"/>
                <a:cs typeface="Graphik Compact Regular"/>
                <a:sym typeface="Graphik Compact Regular"/>
              </a:defRPr>
            </a:pPr>
            <a:r>
              <a:rPr lang="es-ES_tradnl" dirty="0"/>
              <a:t>Estas métricas se podrían calcular como métricas independientes para ver la calidad del modelo.</a:t>
            </a:r>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Índice de la silueta</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42</a:t>
            </a:fld>
            <a:endParaRPr lang="en-US" sz="2800" dirty="0"/>
          </a:p>
        </p:txBody>
      </p:sp>
    </p:spTree>
    <p:extLst>
      <p:ext uri="{BB962C8B-B14F-4D97-AF65-F5344CB8AC3E}">
        <p14:creationId xmlns:p14="http://schemas.microsoft.com/office/powerpoint/2010/main" val="2241608"/>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El índice de silueta se calcula para cada punto como:</a:t>
                </a:r>
              </a:p>
              <a:p>
                <a:pPr algn="ctr" defTabSz="554990">
                  <a:spcBef>
                    <a:spcPts val="3100"/>
                  </a:spcBef>
                  <a:defRPr sz="437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num>
                        <m:den>
                          <m:r>
                            <m:rPr>
                              <m:sty m:val="p"/>
                            </m:rPr>
                            <a:rPr lang="en-US" b="0" i="0" smtClean="0">
                              <a:latin typeface="Cambria Math" panose="02040503050406030204" pitchFamily="18" charset="0"/>
                            </a:rPr>
                            <m:t>max</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den>
                      </m:f>
                    </m:oMath>
                  </m:oMathPara>
                </a14:m>
                <a:endParaRPr lang="es-ES_tradnl" dirty="0"/>
              </a:p>
              <a:p>
                <a:pPr defTabSz="554990">
                  <a:spcBef>
                    <a:spcPts val="3100"/>
                  </a:spcBef>
                  <a:defRPr sz="4370">
                    <a:latin typeface="Graphik Compact Regular"/>
                    <a:ea typeface="Graphik Compact Regular"/>
                    <a:cs typeface="Graphik Compact Regular"/>
                    <a:sym typeface="Graphik Compact Regular"/>
                  </a:defRPr>
                </a:pPr>
                <a:r>
                  <a:rPr lang="es-ES_tradnl" dirty="0"/>
                  <a:t>Los valores del índice de silueta varían entre -1 y 1, donde:</a:t>
                </a:r>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dirty="0"/>
                  <a:t>Cercano a 1 indica que una observación es muy similar a su </a:t>
                </a:r>
                <a:r>
                  <a:rPr lang="es-ES_tradnl" dirty="0" err="1"/>
                  <a:t>cluster</a:t>
                </a:r>
                <a:r>
                  <a:rPr lang="es-ES_tradnl" dirty="0"/>
                  <a:t> y disímil de los otros</a:t>
                </a:r>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dirty="0"/>
                  <a:t>0 indica que prácticamente los </a:t>
                </a:r>
                <a:r>
                  <a:rPr lang="es-ES_tradnl" dirty="0" err="1"/>
                  <a:t>cluster</a:t>
                </a:r>
                <a:r>
                  <a:rPr lang="es-ES_tradnl" dirty="0"/>
                  <a:t> se superponen y es difícil determinar la pertenencia.</a:t>
                </a:r>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dirty="0"/>
                  <a:t>-1 significa que la observación tendría más sentido que esté asignada a otro </a:t>
                </a:r>
                <a:r>
                  <a:rPr lang="es-ES_tradnl" dirty="0" err="1"/>
                  <a:t>cluster</a:t>
                </a:r>
                <a:r>
                  <a:rPr lang="es-ES_tradnl" dirty="0"/>
                  <a:t>.</a:t>
                </a:r>
              </a:p>
              <a:p>
                <a:pPr defTabSz="554990">
                  <a:spcBef>
                    <a:spcPts val="3100"/>
                  </a:spcBef>
                  <a:defRPr sz="4370">
                    <a:latin typeface="Graphik Compact Regular"/>
                    <a:ea typeface="Graphik Compact Regular"/>
                    <a:cs typeface="Graphik Compact Regular"/>
                    <a:sym typeface="Graphik Compact Regular"/>
                  </a:defRPr>
                </a:pPr>
                <a:r>
                  <a:rPr lang="es-ES_tradnl" dirty="0"/>
                  <a:t>Dado la dificultad de calcular esto, O(n</a:t>
                </a:r>
                <a:r>
                  <a:rPr lang="es-ES_tradnl" baseline="30000" dirty="0"/>
                  <a:t>2</a:t>
                </a:r>
                <a:r>
                  <a:rPr lang="es-ES_tradnl" dirty="0"/>
                  <a:t>), en realidad se calcula con respecto a los centroides de los </a:t>
                </a:r>
                <a:r>
                  <a:rPr lang="es-ES_tradnl" dirty="0" err="1"/>
                  <a:t>clusters</a:t>
                </a:r>
                <a:r>
                  <a:rPr lang="es-ES_tradnl" dirty="0"/>
                  <a:t>.</a:t>
                </a:r>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mc:Choice>
        <mc:Fallback xmlns="">
          <p:sp>
            <p:nvSpPr>
              <p:cNvPr id="214" name="Un poquito de historia……"/>
              <p:cNvSpPr txBox="1">
                <a:spLocks noGrp="1" noRot="1" noChangeAspect="1" noMove="1" noResize="1" noEditPoints="1" noAdjustHandles="1" noChangeArrowheads="1" noChangeShapeType="1" noTextEdit="1"/>
              </p:cNvSpPr>
              <p:nvPr>
                <p:ph type="body" idx="1"/>
              </p:nvPr>
            </p:nvSpPr>
            <p:spPr>
              <a:xfrm>
                <a:off x="1295400" y="3710394"/>
                <a:ext cx="21869400" cy="9028144"/>
              </a:xfrm>
              <a:prstGeom prst="rect">
                <a:avLst/>
              </a:prstGeom>
              <a:blipFill>
                <a:blip r:embed="rId2"/>
                <a:stretch>
                  <a:fillRect l="-1335" t="-1404"/>
                </a:stretch>
              </a:blipFill>
            </p:spPr>
            <p:txBody>
              <a:bodyPr/>
              <a:lstStyle/>
              <a:p>
                <a:r>
                  <a:rPr lang="es-ES_tradnl">
                    <a:noFill/>
                  </a:rPr>
                  <a:t> </a:t>
                </a:r>
              </a:p>
            </p:txBody>
          </p:sp>
        </mc:Fallback>
      </mc:AlternateContent>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Índice de la silueta</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43</a:t>
            </a:fld>
            <a:endParaRPr lang="en-US" sz="2800" dirty="0"/>
          </a:p>
        </p:txBody>
      </p:sp>
    </p:spTree>
    <p:extLst>
      <p:ext uri="{BB962C8B-B14F-4D97-AF65-F5344CB8AC3E}">
        <p14:creationId xmlns:p14="http://schemas.microsoft.com/office/powerpoint/2010/main" val="2529683247"/>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Este índice nos permite graficar los </a:t>
            </a:r>
            <a:r>
              <a:rPr lang="es-ES_tradnl" dirty="0" err="1"/>
              <a:t>cluster</a:t>
            </a:r>
            <a:r>
              <a:rPr lang="es-ES_tradnl" dirty="0"/>
              <a:t> en caso de que son de más de dos dimensiones, ver el tamaño de los </a:t>
            </a:r>
            <a:r>
              <a:rPr lang="es-ES_tradnl" dirty="0" err="1"/>
              <a:t>clusters</a:t>
            </a:r>
            <a:r>
              <a:rPr lang="es-ES_tradnl" dirty="0"/>
              <a:t> y que tan seguros son la pertenencia de cada observación en un </a:t>
            </a:r>
            <a:r>
              <a:rPr lang="es-ES_tradnl" dirty="0" err="1"/>
              <a:t>cluster</a:t>
            </a:r>
            <a:r>
              <a:rPr lang="es-ES_tradnl" dirty="0"/>
              <a:t>.</a:t>
            </a:r>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Índice de la silueta</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44</a:t>
            </a:fld>
            <a:endParaRPr lang="en-US" sz="2800" dirty="0"/>
          </a:p>
        </p:txBody>
      </p:sp>
      <p:pic>
        <p:nvPicPr>
          <p:cNvPr id="4" name="output.png" descr="output.png">
            <a:extLst>
              <a:ext uri="{FF2B5EF4-FFF2-40B4-BE49-F238E27FC236}">
                <a16:creationId xmlns:a16="http://schemas.microsoft.com/office/drawing/2014/main" id="{0653880E-C724-A644-2D32-3BD53A7D41D9}"/>
              </a:ext>
            </a:extLst>
          </p:cNvPr>
          <p:cNvPicPr>
            <a:picLocks noChangeAspect="1"/>
          </p:cNvPicPr>
          <p:nvPr/>
        </p:nvPicPr>
        <p:blipFill>
          <a:blip r:embed="rId2"/>
          <a:stretch>
            <a:fillRect/>
          </a:stretch>
        </p:blipFill>
        <p:spPr>
          <a:xfrm>
            <a:off x="2893333" y="5475709"/>
            <a:ext cx="9048874" cy="7068949"/>
          </a:xfrm>
          <a:prstGeom prst="rect">
            <a:avLst/>
          </a:prstGeom>
          <a:ln w="12700">
            <a:miter lim="400000"/>
          </a:ln>
        </p:spPr>
      </p:pic>
      <p:pic>
        <p:nvPicPr>
          <p:cNvPr id="5" name="output2.png" descr="output2.png">
            <a:extLst>
              <a:ext uri="{FF2B5EF4-FFF2-40B4-BE49-F238E27FC236}">
                <a16:creationId xmlns:a16="http://schemas.microsoft.com/office/drawing/2014/main" id="{6077D335-F005-5305-6260-E6B413A91673}"/>
              </a:ext>
            </a:extLst>
          </p:cNvPr>
          <p:cNvPicPr>
            <a:picLocks noChangeAspect="1"/>
          </p:cNvPicPr>
          <p:nvPr/>
        </p:nvPicPr>
        <p:blipFill>
          <a:blip r:embed="rId3"/>
          <a:stretch>
            <a:fillRect/>
          </a:stretch>
        </p:blipFill>
        <p:spPr>
          <a:xfrm>
            <a:off x="12857475" y="5474518"/>
            <a:ext cx="9051922" cy="7071331"/>
          </a:xfrm>
          <a:prstGeom prst="rect">
            <a:avLst/>
          </a:prstGeom>
          <a:ln w="12700">
            <a:miter lim="400000"/>
          </a:ln>
        </p:spPr>
      </p:pic>
    </p:spTree>
    <p:extLst>
      <p:ext uri="{BB962C8B-B14F-4D97-AF65-F5344CB8AC3E}">
        <p14:creationId xmlns:p14="http://schemas.microsoft.com/office/powerpoint/2010/main" val="419994787"/>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Pero la forma que más se usa es para establecer si la cantidad de </a:t>
            </a:r>
            <a:r>
              <a:rPr lang="es-ES_tradnl" dirty="0" err="1"/>
              <a:t>clusters</a:t>
            </a:r>
            <a:r>
              <a:rPr lang="es-ES_tradnl" dirty="0"/>
              <a:t> es apropiada. Para ello se calcula el promedio de todas las observaciones para indicarnos qué tan apropiadamente están los datos agrupados.</a:t>
            </a:r>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Índice de la silueta</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45</a:t>
            </a:fld>
            <a:endParaRPr lang="en-US" sz="2800" dirty="0"/>
          </a:p>
        </p:txBody>
      </p:sp>
      <p:pic>
        <p:nvPicPr>
          <p:cNvPr id="6" name="output3.png" descr="output3.png">
            <a:extLst>
              <a:ext uri="{FF2B5EF4-FFF2-40B4-BE49-F238E27FC236}">
                <a16:creationId xmlns:a16="http://schemas.microsoft.com/office/drawing/2014/main" id="{476D535C-A3D7-5C52-2EED-97C75FF1E0F0}"/>
              </a:ext>
            </a:extLst>
          </p:cNvPr>
          <p:cNvPicPr>
            <a:picLocks noChangeAspect="1"/>
          </p:cNvPicPr>
          <p:nvPr/>
        </p:nvPicPr>
        <p:blipFill>
          <a:blip r:embed="rId2"/>
          <a:stretch>
            <a:fillRect/>
          </a:stretch>
        </p:blipFill>
        <p:spPr>
          <a:xfrm>
            <a:off x="7368829" y="6032467"/>
            <a:ext cx="11096771" cy="7134766"/>
          </a:xfrm>
          <a:prstGeom prst="rect">
            <a:avLst/>
          </a:prstGeom>
          <a:ln w="12700">
            <a:miter lim="400000"/>
          </a:ln>
        </p:spPr>
      </p:pic>
      <p:sp>
        <p:nvSpPr>
          <p:cNvPr id="7" name="Circle">
            <a:extLst>
              <a:ext uri="{FF2B5EF4-FFF2-40B4-BE49-F238E27FC236}">
                <a16:creationId xmlns:a16="http://schemas.microsoft.com/office/drawing/2014/main" id="{F57BDEB6-78E3-BF66-B85F-4F6A714DAFA4}"/>
              </a:ext>
            </a:extLst>
          </p:cNvPr>
          <p:cNvSpPr/>
          <p:nvPr/>
        </p:nvSpPr>
        <p:spPr>
          <a:xfrm>
            <a:off x="10744783" y="6173311"/>
            <a:ext cx="554965" cy="562902"/>
          </a:xfrm>
          <a:prstGeom prst="ellipse">
            <a:avLst/>
          </a:prstGeom>
          <a:ln w="50800">
            <a:solidFill>
              <a:schemeClr val="accent5">
                <a:hueOff val="129701"/>
                <a:lumOff val="-22825"/>
              </a:schemeClr>
            </a:solidFill>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lang="es-ES_tradnl"/>
          </a:p>
        </p:txBody>
      </p:sp>
    </p:spTree>
    <p:extLst>
      <p:ext uri="{BB962C8B-B14F-4D97-AF65-F5344CB8AC3E}">
        <p14:creationId xmlns:p14="http://schemas.microsoft.com/office/powerpoint/2010/main" val="3641071045"/>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Redes Feed-foRward"/>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lang="es-ES_tradnl" dirty="0">
                <a:solidFill>
                  <a:schemeClr val="tx1"/>
                </a:solidFill>
              </a:rPr>
              <a:t>Fuerza de Predicción</a:t>
            </a:r>
          </a:p>
        </p:txBody>
      </p:sp>
    </p:spTree>
    <p:extLst>
      <p:ext uri="{BB962C8B-B14F-4D97-AF65-F5344CB8AC3E}">
        <p14:creationId xmlns:p14="http://schemas.microsoft.com/office/powerpoint/2010/main" val="3667965171"/>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Otro método que creció en popularidad es el llamado </a:t>
            </a:r>
            <a:r>
              <a:rPr lang="es-ES_tradnl" b="1" dirty="0">
                <a:solidFill>
                  <a:schemeClr val="accent5"/>
                </a:solidFill>
              </a:rPr>
              <a:t>Fuerza de predicción</a:t>
            </a:r>
            <a:r>
              <a:rPr lang="es-ES_tradnl" dirty="0"/>
              <a:t>. </a:t>
            </a:r>
          </a:p>
          <a:p>
            <a:pPr defTabSz="554990">
              <a:spcBef>
                <a:spcPts val="3100"/>
              </a:spcBef>
              <a:defRPr sz="4370">
                <a:latin typeface="Graphik Compact Regular"/>
                <a:ea typeface="Graphik Compact Regular"/>
                <a:cs typeface="Graphik Compact Regular"/>
                <a:sym typeface="Graphik Compact Regular"/>
              </a:defRPr>
            </a:pPr>
            <a:r>
              <a:rPr lang="es-ES_tradnl" dirty="0"/>
              <a:t>La idea se toma prestado del caso de un clasificador de aprendizaje supervisado, en el cual se minimiza un error de predicción, y además permite obtener estimaciones de observaciones individuales.</a:t>
            </a:r>
          </a:p>
          <a:p>
            <a:pPr defTabSz="554990">
              <a:spcBef>
                <a:spcPts val="3100"/>
              </a:spcBef>
              <a:defRPr sz="4370">
                <a:latin typeface="Graphik Compact Regular"/>
                <a:ea typeface="Graphik Compact Regular"/>
                <a:cs typeface="Graphik Compact Regular"/>
                <a:sym typeface="Graphik Compact Regular"/>
              </a:defRPr>
            </a:pPr>
            <a:r>
              <a:rPr lang="es-ES_tradnl" dirty="0"/>
              <a:t>Este método se enfoca en el error de predicción en vez de la suma de los cuadrados intra-</a:t>
            </a:r>
            <a:r>
              <a:rPr lang="es-ES_tradnl" dirty="0" err="1"/>
              <a:t>cluster</a:t>
            </a:r>
            <a:r>
              <a:rPr lang="es-ES_tradnl" dirty="0"/>
              <a:t> o la cohesión o separación de los </a:t>
            </a:r>
            <a:r>
              <a:rPr lang="es-ES_tradnl" dirty="0" err="1"/>
              <a:t>clusters</a:t>
            </a:r>
            <a:r>
              <a:rPr lang="es-ES_tradnl" dirty="0"/>
              <a:t>.</a:t>
            </a:r>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Fuerza de Predicción</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47</a:t>
            </a:fld>
            <a:endParaRPr lang="en-US" sz="2800" dirty="0"/>
          </a:p>
        </p:txBody>
      </p:sp>
    </p:spTree>
    <p:extLst>
      <p:ext uri="{BB962C8B-B14F-4D97-AF65-F5344CB8AC3E}">
        <p14:creationId xmlns:p14="http://schemas.microsoft.com/office/powerpoint/2010/main" val="428662718"/>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¿Cómo hacemos para obtener un error de predicción en un modelo de </a:t>
            </a:r>
            <a:r>
              <a:rPr lang="es-ES_tradnl" dirty="0" err="1"/>
              <a:t>clustering</a:t>
            </a:r>
            <a:r>
              <a:rPr lang="es-ES_tradnl" dirty="0"/>
              <a:t>?</a:t>
            </a:r>
          </a:p>
          <a:p>
            <a:pPr defTabSz="554990">
              <a:spcBef>
                <a:spcPts val="3100"/>
              </a:spcBef>
              <a:defRPr sz="4370">
                <a:latin typeface="Graphik Compact Regular"/>
                <a:ea typeface="Graphik Compact Regular"/>
                <a:cs typeface="Graphik Compact Regular"/>
                <a:sym typeface="Graphik Compact Regular"/>
              </a:defRPr>
            </a:pPr>
            <a:r>
              <a:rPr lang="es-ES_tradnl" dirty="0"/>
              <a:t>En su forma más simple, el </a:t>
            </a:r>
            <a:r>
              <a:rPr lang="es-ES_tradnl" dirty="0" err="1"/>
              <a:t>dataset</a:t>
            </a:r>
            <a:r>
              <a:rPr lang="es-ES_tradnl" dirty="0"/>
              <a:t> se separa en dos, </a:t>
            </a:r>
            <a:r>
              <a:rPr lang="es-ES_tradnl" dirty="0" err="1"/>
              <a:t>X</a:t>
            </a:r>
            <a:r>
              <a:rPr lang="es-ES_tradnl" baseline="-25000" dirty="0" err="1"/>
              <a:t>train</a:t>
            </a:r>
            <a:r>
              <a:rPr lang="es-ES_tradnl" dirty="0"/>
              <a:t> y </a:t>
            </a:r>
            <a:r>
              <a:rPr lang="es-ES_tradnl" dirty="0" err="1"/>
              <a:t>X</a:t>
            </a:r>
            <a:r>
              <a:rPr lang="es-ES_tradnl" baseline="-25000" dirty="0" err="1"/>
              <a:t>test</a:t>
            </a:r>
            <a:r>
              <a:rPr lang="es-ES_tradnl" dirty="0"/>
              <a:t>, y para cada uno de ellos se entrena un modelo de </a:t>
            </a:r>
            <a:r>
              <a:rPr lang="es-ES_tradnl" dirty="0" err="1"/>
              <a:t>clustering</a:t>
            </a:r>
            <a:r>
              <a:rPr lang="es-ES_tradnl" dirty="0"/>
              <a:t> y se evalúa a ambos modelos con </a:t>
            </a:r>
            <a:r>
              <a:rPr lang="es-ES_tradnl" dirty="0" err="1"/>
              <a:t>X</a:t>
            </a:r>
            <a:r>
              <a:rPr lang="es-ES_tradnl" baseline="-25000" dirty="0" err="1"/>
              <a:t>test</a:t>
            </a:r>
            <a:r>
              <a:rPr lang="es-ES_tradnl" dirty="0"/>
              <a:t>.</a:t>
            </a:r>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Fuerza de Predicción</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48</a:t>
            </a:fld>
            <a:endParaRPr lang="en-US" sz="2800" dirty="0"/>
          </a:p>
        </p:txBody>
      </p:sp>
    </p:spTree>
    <p:extLst>
      <p:ext uri="{BB962C8B-B14F-4D97-AF65-F5344CB8AC3E}">
        <p14:creationId xmlns:p14="http://schemas.microsoft.com/office/powerpoint/2010/main" val="2066217057"/>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¿Cómo hacemos para obtener un error de predicción en un modelo de </a:t>
            </a:r>
            <a:r>
              <a:rPr lang="es-ES_tradnl" dirty="0" err="1"/>
              <a:t>clustering</a:t>
            </a:r>
            <a:r>
              <a:rPr lang="es-ES_tradnl" dirty="0"/>
              <a:t>?</a:t>
            </a:r>
          </a:p>
          <a:p>
            <a:pPr defTabSz="554990">
              <a:spcBef>
                <a:spcPts val="3100"/>
              </a:spcBef>
              <a:defRPr sz="4370">
                <a:latin typeface="Graphik Compact Regular"/>
                <a:ea typeface="Graphik Compact Regular"/>
                <a:cs typeface="Graphik Compact Regular"/>
                <a:sym typeface="Graphik Compact Regular"/>
              </a:defRPr>
            </a:pPr>
            <a:r>
              <a:rPr lang="es-ES_tradnl" dirty="0"/>
              <a:t>En su forma más simple, el </a:t>
            </a:r>
            <a:r>
              <a:rPr lang="es-ES_tradnl" dirty="0" err="1"/>
              <a:t>dataset</a:t>
            </a:r>
            <a:r>
              <a:rPr lang="es-ES_tradnl" dirty="0"/>
              <a:t> se separa en dos, </a:t>
            </a:r>
            <a:r>
              <a:rPr lang="es-ES_tradnl" dirty="0" err="1"/>
              <a:t>X</a:t>
            </a:r>
            <a:r>
              <a:rPr lang="es-ES_tradnl" baseline="-25000" dirty="0" err="1"/>
              <a:t>train</a:t>
            </a:r>
            <a:r>
              <a:rPr lang="es-ES_tradnl" dirty="0"/>
              <a:t> y </a:t>
            </a:r>
            <a:r>
              <a:rPr lang="es-ES_tradnl" dirty="0" err="1"/>
              <a:t>X</a:t>
            </a:r>
            <a:r>
              <a:rPr lang="es-ES_tradnl" baseline="-25000" dirty="0" err="1"/>
              <a:t>test</a:t>
            </a:r>
            <a:r>
              <a:rPr lang="es-ES_tradnl" dirty="0"/>
              <a:t>, y para cada uno de ellos se entrena un modelo de </a:t>
            </a:r>
            <a:r>
              <a:rPr lang="es-ES_tradnl" dirty="0" err="1"/>
              <a:t>clustering</a:t>
            </a:r>
            <a:r>
              <a:rPr lang="es-ES_tradnl" dirty="0"/>
              <a:t> y se evalúa a ambos modelos con </a:t>
            </a:r>
            <a:r>
              <a:rPr lang="es-ES_tradnl" dirty="0" err="1"/>
              <a:t>X</a:t>
            </a:r>
            <a:r>
              <a:rPr lang="es-ES_tradnl" baseline="-25000" dirty="0" err="1"/>
              <a:t>test</a:t>
            </a:r>
            <a:r>
              <a:rPr lang="es-ES_tradnl" dirty="0"/>
              <a:t>.</a:t>
            </a:r>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Fuerza de Predicción</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49</a:t>
            </a:fld>
            <a:endParaRPr lang="en-US" sz="2800" dirty="0"/>
          </a:p>
        </p:txBody>
      </p:sp>
      <p:pic>
        <p:nvPicPr>
          <p:cNvPr id="4" name="output5.png" descr="output5.png">
            <a:extLst>
              <a:ext uri="{FF2B5EF4-FFF2-40B4-BE49-F238E27FC236}">
                <a16:creationId xmlns:a16="http://schemas.microsoft.com/office/drawing/2014/main" id="{28068359-DBDD-C77A-C9C6-6B38EAEF1276}"/>
              </a:ext>
            </a:extLst>
          </p:cNvPr>
          <p:cNvPicPr>
            <a:picLocks noChangeAspect="1"/>
          </p:cNvPicPr>
          <p:nvPr/>
        </p:nvPicPr>
        <p:blipFill>
          <a:blip r:embed="rId2"/>
          <a:stretch>
            <a:fillRect/>
          </a:stretch>
        </p:blipFill>
        <p:spPr>
          <a:xfrm>
            <a:off x="3852126" y="3483799"/>
            <a:ext cx="16755948" cy="9254739"/>
          </a:xfrm>
          <a:prstGeom prst="rect">
            <a:avLst/>
          </a:prstGeom>
          <a:ln w="12700">
            <a:miter lim="400000"/>
          </a:ln>
        </p:spPr>
      </p:pic>
    </p:spTree>
    <p:extLst>
      <p:ext uri="{BB962C8B-B14F-4D97-AF65-F5344CB8AC3E}">
        <p14:creationId xmlns:p14="http://schemas.microsoft.com/office/powerpoint/2010/main" val="122971782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2580600" cy="9028144"/>
          </a:xfrm>
          <a:prstGeom prst="rect">
            <a:avLst/>
          </a:prstGeom>
        </p:spPr>
        <p:txBody>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En estadística el muestreo con reemplazo se llama </a:t>
            </a:r>
            <a:r>
              <a:rPr lang="es-ES_tradnl" b="1" dirty="0" err="1">
                <a:solidFill>
                  <a:schemeClr val="accent3">
                    <a:lumMod val="75000"/>
                  </a:schemeClr>
                </a:solidFill>
              </a:rPr>
              <a:t>Bootstrapping</a:t>
            </a: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lstStyle/>
          <a:p>
            <a:r>
              <a:rPr lang="es-ES_tradnl" dirty="0" err="1"/>
              <a:t>Bagging</a:t>
            </a:r>
            <a:endParaRPr lang="es-ES_tradnl" dirty="0"/>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a:t>
            </a:fld>
            <a:endParaRPr lang="en-US" sz="2800" dirty="0"/>
          </a:p>
        </p:txBody>
      </p:sp>
      <p:pic>
        <p:nvPicPr>
          <p:cNvPr id="4" name="Illustration_bootstrap.png" descr="Illustration_bootstrap.png">
            <a:extLst>
              <a:ext uri="{FF2B5EF4-FFF2-40B4-BE49-F238E27FC236}">
                <a16:creationId xmlns:a16="http://schemas.microsoft.com/office/drawing/2014/main" id="{ED9AFE23-938C-5073-444B-8A006ACB0703}"/>
              </a:ext>
            </a:extLst>
          </p:cNvPr>
          <p:cNvPicPr>
            <a:picLocks noChangeAspect="1"/>
          </p:cNvPicPr>
          <p:nvPr/>
        </p:nvPicPr>
        <p:blipFill>
          <a:blip r:embed="rId3"/>
          <a:srcRect t="6344" b="6344"/>
          <a:stretch>
            <a:fillRect/>
          </a:stretch>
        </p:blipFill>
        <p:spPr>
          <a:xfrm>
            <a:off x="488731" y="5349684"/>
            <a:ext cx="23365615" cy="6208332"/>
          </a:xfrm>
          <a:prstGeom prst="rect">
            <a:avLst/>
          </a:prstGeom>
          <a:ln w="12700">
            <a:miter lim="400000"/>
          </a:ln>
        </p:spPr>
      </p:pic>
    </p:spTree>
    <p:extLst>
      <p:ext uri="{BB962C8B-B14F-4D97-AF65-F5344CB8AC3E}">
        <p14:creationId xmlns:p14="http://schemas.microsoft.com/office/powerpoint/2010/main" val="3902465377"/>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Entonces para el modelo entrenado con </a:t>
            </a:r>
            <a:r>
              <a:rPr lang="es-ES_tradnl" dirty="0" err="1"/>
              <a:t>X</a:t>
            </a:r>
            <a:r>
              <a:rPr lang="es-ES_tradnl" baseline="-25000" dirty="0" err="1"/>
              <a:t>test</a:t>
            </a:r>
            <a:r>
              <a:rPr lang="es-ES_tradnl" dirty="0"/>
              <a:t>, obtenemos la matriz de </a:t>
            </a:r>
            <a:r>
              <a:rPr lang="es-ES_tradnl" dirty="0" err="1"/>
              <a:t>co</a:t>
            </a:r>
            <a:r>
              <a:rPr lang="es-ES_tradnl" dirty="0"/>
              <a:t>-miembros para algún </a:t>
            </a:r>
            <a:r>
              <a:rPr lang="es-ES_tradnl" dirty="0" err="1"/>
              <a:t>cluster</a:t>
            </a:r>
            <a:r>
              <a:rPr lang="es-ES_tradnl" dirty="0"/>
              <a:t>:</a:t>
            </a:r>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Fuerza de Predicción</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50</a:t>
            </a:fld>
            <a:endParaRPr lang="en-US" sz="2800" dirty="0"/>
          </a:p>
        </p:txBody>
      </p:sp>
      <p:graphicFrame>
        <p:nvGraphicFramePr>
          <p:cNvPr id="5" name="Table 1">
            <a:extLst>
              <a:ext uri="{FF2B5EF4-FFF2-40B4-BE49-F238E27FC236}">
                <a16:creationId xmlns:a16="http://schemas.microsoft.com/office/drawing/2014/main" id="{E82B65CE-E434-8DAE-735C-E1D116554230}"/>
              </a:ext>
            </a:extLst>
          </p:cNvPr>
          <p:cNvGraphicFramePr/>
          <p:nvPr>
            <p:extLst>
              <p:ext uri="{D42A27DB-BD31-4B8C-83A1-F6EECF244321}">
                <p14:modId xmlns:p14="http://schemas.microsoft.com/office/powerpoint/2010/main" val="2939775372"/>
              </p:ext>
            </p:extLst>
          </p:nvPr>
        </p:nvGraphicFramePr>
        <p:xfrm>
          <a:off x="7515577" y="5327722"/>
          <a:ext cx="10960290" cy="7124700"/>
        </p:xfrm>
        <a:graphic>
          <a:graphicData uri="http://schemas.openxmlformats.org/drawingml/2006/table">
            <a:tbl>
              <a:tblPr>
                <a:tableStyleId>{4C3C2611-4C71-4FC5-86AE-919BDF0F9419}</a:tableStyleId>
              </a:tblPr>
              <a:tblGrid>
                <a:gridCol w="1096029">
                  <a:extLst>
                    <a:ext uri="{9D8B030D-6E8A-4147-A177-3AD203B41FA5}">
                      <a16:colId xmlns:a16="http://schemas.microsoft.com/office/drawing/2014/main" val="20000"/>
                    </a:ext>
                  </a:extLst>
                </a:gridCol>
                <a:gridCol w="1096029">
                  <a:extLst>
                    <a:ext uri="{9D8B030D-6E8A-4147-A177-3AD203B41FA5}">
                      <a16:colId xmlns:a16="http://schemas.microsoft.com/office/drawing/2014/main" val="20001"/>
                    </a:ext>
                  </a:extLst>
                </a:gridCol>
                <a:gridCol w="1096029">
                  <a:extLst>
                    <a:ext uri="{9D8B030D-6E8A-4147-A177-3AD203B41FA5}">
                      <a16:colId xmlns:a16="http://schemas.microsoft.com/office/drawing/2014/main" val="20002"/>
                    </a:ext>
                  </a:extLst>
                </a:gridCol>
                <a:gridCol w="1096029">
                  <a:extLst>
                    <a:ext uri="{9D8B030D-6E8A-4147-A177-3AD203B41FA5}">
                      <a16:colId xmlns:a16="http://schemas.microsoft.com/office/drawing/2014/main" val="20003"/>
                    </a:ext>
                  </a:extLst>
                </a:gridCol>
                <a:gridCol w="1096029">
                  <a:extLst>
                    <a:ext uri="{9D8B030D-6E8A-4147-A177-3AD203B41FA5}">
                      <a16:colId xmlns:a16="http://schemas.microsoft.com/office/drawing/2014/main" val="20004"/>
                    </a:ext>
                  </a:extLst>
                </a:gridCol>
                <a:gridCol w="1096029">
                  <a:extLst>
                    <a:ext uri="{9D8B030D-6E8A-4147-A177-3AD203B41FA5}">
                      <a16:colId xmlns:a16="http://schemas.microsoft.com/office/drawing/2014/main" val="20005"/>
                    </a:ext>
                  </a:extLst>
                </a:gridCol>
                <a:gridCol w="1096029">
                  <a:extLst>
                    <a:ext uri="{9D8B030D-6E8A-4147-A177-3AD203B41FA5}">
                      <a16:colId xmlns:a16="http://schemas.microsoft.com/office/drawing/2014/main" val="20006"/>
                    </a:ext>
                  </a:extLst>
                </a:gridCol>
                <a:gridCol w="1096029">
                  <a:extLst>
                    <a:ext uri="{9D8B030D-6E8A-4147-A177-3AD203B41FA5}">
                      <a16:colId xmlns:a16="http://schemas.microsoft.com/office/drawing/2014/main" val="20007"/>
                    </a:ext>
                  </a:extLst>
                </a:gridCol>
                <a:gridCol w="1096029">
                  <a:extLst>
                    <a:ext uri="{9D8B030D-6E8A-4147-A177-3AD203B41FA5}">
                      <a16:colId xmlns:a16="http://schemas.microsoft.com/office/drawing/2014/main" val="20008"/>
                    </a:ext>
                  </a:extLst>
                </a:gridCol>
                <a:gridCol w="1096029">
                  <a:extLst>
                    <a:ext uri="{9D8B030D-6E8A-4147-A177-3AD203B41FA5}">
                      <a16:colId xmlns:a16="http://schemas.microsoft.com/office/drawing/2014/main" val="20009"/>
                    </a:ext>
                  </a:extLst>
                </a:gridCol>
              </a:tblGrid>
              <a:tr h="712470">
                <a:tc>
                  <a:txBody>
                    <a:bodyPr/>
                    <a:lstStyle/>
                    <a:p>
                      <a:pPr defTabSz="914400">
                        <a:defRPr sz="3200"/>
                      </a:pPr>
                      <a:endParaRPr dirty="0"/>
                    </a:p>
                  </a:txBody>
                  <a:tcPr marL="50800" marR="50800" marT="50800" marB="50800" anchor="ctr" horzOverflow="overflow">
                    <a:solidFill>
                      <a:schemeClr val="accent3">
                        <a:lumMod val="60000"/>
                        <a:lumOff val="40000"/>
                      </a:schemeClr>
                    </a:solidFill>
                  </a:tcPr>
                </a:tc>
                <a:tc>
                  <a:txBody>
                    <a:bodyPr/>
                    <a:lstStyle/>
                    <a:p>
                      <a:pPr defTabSz="914400"/>
                      <a:r>
                        <a:rPr sz="3200"/>
                        <a:t>0</a:t>
                      </a:r>
                    </a:p>
                  </a:txBody>
                  <a:tcPr marL="50800" marR="50800" marT="50800" marB="50800" anchor="ctr" horzOverflow="overflow">
                    <a:solidFill>
                      <a:schemeClr val="accent3">
                        <a:lumMod val="60000"/>
                        <a:lumOff val="40000"/>
                      </a:schemeClr>
                    </a:solidFill>
                  </a:tcPr>
                </a:tc>
                <a:tc>
                  <a:txBody>
                    <a:bodyPr/>
                    <a:lstStyle/>
                    <a:p>
                      <a:pPr defTabSz="914400"/>
                      <a:r>
                        <a:rPr sz="3200" dirty="0"/>
                        <a:t>1</a:t>
                      </a:r>
                    </a:p>
                  </a:txBody>
                  <a:tcPr marL="50800" marR="50800" marT="50800" marB="50800" anchor="ctr" horzOverflow="overflow">
                    <a:solidFill>
                      <a:schemeClr val="accent3">
                        <a:lumMod val="60000"/>
                        <a:lumOff val="40000"/>
                      </a:schemeClr>
                    </a:solidFill>
                  </a:tcPr>
                </a:tc>
                <a:tc>
                  <a:txBody>
                    <a:bodyPr/>
                    <a:lstStyle/>
                    <a:p>
                      <a:pPr defTabSz="914400"/>
                      <a:r>
                        <a:rPr sz="3200" dirty="0"/>
                        <a:t>2</a:t>
                      </a:r>
                    </a:p>
                  </a:txBody>
                  <a:tcPr marL="50800" marR="50800" marT="50800" marB="50800" anchor="ctr" horzOverflow="overflow">
                    <a:solidFill>
                      <a:schemeClr val="accent3">
                        <a:lumMod val="60000"/>
                        <a:lumOff val="40000"/>
                      </a:schemeClr>
                    </a:solidFill>
                  </a:tcPr>
                </a:tc>
                <a:tc>
                  <a:txBody>
                    <a:bodyPr/>
                    <a:lstStyle/>
                    <a:p>
                      <a:pPr defTabSz="914400"/>
                      <a:r>
                        <a:rPr sz="3200" dirty="0"/>
                        <a:t>3</a:t>
                      </a:r>
                    </a:p>
                  </a:txBody>
                  <a:tcPr marL="50800" marR="50800" marT="50800" marB="50800" anchor="ctr" horzOverflow="overflow">
                    <a:solidFill>
                      <a:schemeClr val="accent3">
                        <a:lumMod val="60000"/>
                        <a:lumOff val="40000"/>
                      </a:schemeClr>
                    </a:solidFill>
                  </a:tcPr>
                </a:tc>
                <a:tc>
                  <a:txBody>
                    <a:bodyPr/>
                    <a:lstStyle/>
                    <a:p>
                      <a:pPr defTabSz="914400"/>
                      <a:r>
                        <a:rPr sz="3200"/>
                        <a:t>4</a:t>
                      </a:r>
                    </a:p>
                  </a:txBody>
                  <a:tcPr marL="50800" marR="50800" marT="50800" marB="50800" anchor="ctr" horzOverflow="overflow">
                    <a:solidFill>
                      <a:schemeClr val="accent3">
                        <a:lumMod val="60000"/>
                        <a:lumOff val="40000"/>
                      </a:schemeClr>
                    </a:solidFill>
                  </a:tcPr>
                </a:tc>
                <a:tc>
                  <a:txBody>
                    <a:bodyPr/>
                    <a:lstStyle/>
                    <a:p>
                      <a:pPr defTabSz="914400"/>
                      <a:r>
                        <a:rPr sz="3200" dirty="0"/>
                        <a:t>5</a:t>
                      </a:r>
                    </a:p>
                  </a:txBody>
                  <a:tcPr marL="50800" marR="50800" marT="50800" marB="50800" anchor="ctr" horzOverflow="overflow">
                    <a:solidFill>
                      <a:schemeClr val="accent3">
                        <a:lumMod val="60000"/>
                        <a:lumOff val="40000"/>
                      </a:schemeClr>
                    </a:solidFill>
                  </a:tcPr>
                </a:tc>
                <a:tc>
                  <a:txBody>
                    <a:bodyPr/>
                    <a:lstStyle/>
                    <a:p>
                      <a:pPr defTabSz="914400"/>
                      <a:r>
                        <a:rPr sz="3200" dirty="0"/>
                        <a:t>6</a:t>
                      </a:r>
                    </a:p>
                  </a:txBody>
                  <a:tcPr marL="50800" marR="50800" marT="50800" marB="50800" anchor="ctr" horzOverflow="overflow">
                    <a:solidFill>
                      <a:schemeClr val="accent3">
                        <a:lumMod val="60000"/>
                        <a:lumOff val="40000"/>
                      </a:schemeClr>
                    </a:solidFill>
                  </a:tcPr>
                </a:tc>
                <a:tc>
                  <a:txBody>
                    <a:bodyPr/>
                    <a:lstStyle/>
                    <a:p>
                      <a:pPr defTabSz="914400"/>
                      <a:r>
                        <a:rPr sz="3200" dirty="0"/>
                        <a:t>7</a:t>
                      </a:r>
                    </a:p>
                  </a:txBody>
                  <a:tcPr marL="50800" marR="50800" marT="50800" marB="50800" anchor="ctr" horzOverflow="overflow">
                    <a:solidFill>
                      <a:schemeClr val="accent3">
                        <a:lumMod val="60000"/>
                        <a:lumOff val="40000"/>
                      </a:schemeClr>
                    </a:solidFill>
                  </a:tcPr>
                </a:tc>
                <a:tc>
                  <a:txBody>
                    <a:bodyPr/>
                    <a:lstStyle/>
                    <a:p>
                      <a:pPr defTabSz="914400"/>
                      <a:r>
                        <a:rPr sz="3200" dirty="0"/>
                        <a:t>8</a:t>
                      </a:r>
                    </a:p>
                  </a:txBody>
                  <a:tcPr marL="50800" marR="50800" marT="50800" marB="50800" anchor="ctr" horzOverflow="overflow">
                    <a:solidFill>
                      <a:schemeClr val="accent3">
                        <a:lumMod val="60000"/>
                        <a:lumOff val="40000"/>
                      </a:schemeClr>
                    </a:solidFill>
                  </a:tcPr>
                </a:tc>
                <a:extLst>
                  <a:ext uri="{0D108BD9-81ED-4DB2-BD59-A6C34878D82A}">
                    <a16:rowId xmlns:a16="http://schemas.microsoft.com/office/drawing/2014/main" val="10000"/>
                  </a:ext>
                </a:extLst>
              </a:tr>
              <a:tr h="712470">
                <a:tc>
                  <a:txBody>
                    <a:bodyPr/>
                    <a:lstStyle/>
                    <a:p>
                      <a:pPr defTabSz="914400"/>
                      <a:r>
                        <a:rPr sz="3200" dirty="0"/>
                        <a:t>0</a:t>
                      </a:r>
                    </a:p>
                  </a:txBody>
                  <a:tcPr marL="50800" marR="50800" marT="50800" marB="50800" anchor="ctr" horzOverflow="overflow">
                    <a:solidFill>
                      <a:schemeClr val="accent3">
                        <a:lumMod val="60000"/>
                        <a:lumOff val="40000"/>
                      </a:schemeClr>
                    </a:solidFill>
                  </a:tcPr>
                </a:tc>
                <a:tc>
                  <a:txBody>
                    <a:bodyPr/>
                    <a:lstStyle/>
                    <a:p>
                      <a:pPr defTabSz="914400">
                        <a:defRPr sz="3200"/>
                      </a:pPr>
                      <a:endParaRPr/>
                    </a:p>
                  </a:txBody>
                  <a:tcPr marL="50800" marR="50800" marT="50800" marB="50800" anchor="ctr" horzOverflow="overflow"/>
                </a:tc>
                <a:tc>
                  <a:txBody>
                    <a:bodyPr/>
                    <a:lstStyle/>
                    <a:p>
                      <a:pPr defTabSz="914400"/>
                      <a:r>
                        <a:rPr sz="3200"/>
                        <a:t>1</a:t>
                      </a:r>
                    </a:p>
                  </a:txBody>
                  <a:tcPr marL="50800" marR="50800" marT="50800" marB="50800" anchor="ctr" horzOverflow="overflow"/>
                </a:tc>
                <a:tc>
                  <a:txBody>
                    <a:bodyPr/>
                    <a:lstStyle/>
                    <a:p>
                      <a:pPr defTabSz="914400"/>
                      <a:r>
                        <a:rPr sz="3200"/>
                        <a:t>1</a:t>
                      </a: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extLst>
                  <a:ext uri="{0D108BD9-81ED-4DB2-BD59-A6C34878D82A}">
                    <a16:rowId xmlns:a16="http://schemas.microsoft.com/office/drawing/2014/main" val="10001"/>
                  </a:ext>
                </a:extLst>
              </a:tr>
              <a:tr h="712470">
                <a:tc>
                  <a:txBody>
                    <a:bodyPr/>
                    <a:lstStyle/>
                    <a:p>
                      <a:pPr defTabSz="914400"/>
                      <a:r>
                        <a:rPr sz="3200" dirty="0"/>
                        <a:t>1</a:t>
                      </a:r>
                    </a:p>
                  </a:txBody>
                  <a:tcPr marL="50800" marR="50800" marT="50800" marB="50800" anchor="ctr" horzOverflow="overflow">
                    <a:solidFill>
                      <a:schemeClr val="accent3">
                        <a:lumMod val="60000"/>
                        <a:lumOff val="40000"/>
                      </a:schemeClr>
                    </a:solidFill>
                  </a:tcPr>
                </a:tc>
                <a:tc>
                  <a:txBody>
                    <a:bodyPr/>
                    <a:lstStyle/>
                    <a:p>
                      <a:pPr defTabSz="914400"/>
                      <a:r>
                        <a:rPr sz="3200"/>
                        <a:t>1</a:t>
                      </a: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r>
                        <a:rPr sz="3200"/>
                        <a:t>1</a:t>
                      </a: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extLst>
                  <a:ext uri="{0D108BD9-81ED-4DB2-BD59-A6C34878D82A}">
                    <a16:rowId xmlns:a16="http://schemas.microsoft.com/office/drawing/2014/main" val="10002"/>
                  </a:ext>
                </a:extLst>
              </a:tr>
              <a:tr h="712470">
                <a:tc>
                  <a:txBody>
                    <a:bodyPr/>
                    <a:lstStyle/>
                    <a:p>
                      <a:pPr defTabSz="914400"/>
                      <a:r>
                        <a:rPr sz="3200" dirty="0"/>
                        <a:t>2</a:t>
                      </a:r>
                    </a:p>
                  </a:txBody>
                  <a:tcPr marL="50800" marR="50800" marT="50800" marB="50800" anchor="ctr" horzOverflow="overflow">
                    <a:solidFill>
                      <a:schemeClr val="accent3">
                        <a:lumMod val="60000"/>
                        <a:lumOff val="40000"/>
                      </a:schemeClr>
                    </a:solidFill>
                  </a:tcPr>
                </a:tc>
                <a:tc>
                  <a:txBody>
                    <a:bodyPr/>
                    <a:lstStyle/>
                    <a:p>
                      <a:pPr defTabSz="914400"/>
                      <a:r>
                        <a:rPr sz="3200"/>
                        <a:t>1</a:t>
                      </a:r>
                    </a:p>
                  </a:txBody>
                  <a:tcPr marL="50800" marR="50800" marT="50800" marB="50800" anchor="ctr" horzOverflow="overflow"/>
                </a:tc>
                <a:tc>
                  <a:txBody>
                    <a:bodyPr/>
                    <a:lstStyle/>
                    <a:p>
                      <a:pPr defTabSz="914400"/>
                      <a:r>
                        <a:rPr sz="3200"/>
                        <a:t>1</a:t>
                      </a:r>
                    </a:p>
                  </a:txBody>
                  <a:tcPr marL="50800" marR="50800" marT="50800" marB="50800" anchor="ctr" horzOverflow="overflow"/>
                </a:tc>
                <a:tc>
                  <a:txBody>
                    <a:bodyPr/>
                    <a:lstStyle/>
                    <a:p>
                      <a:pPr defTabSz="914400">
                        <a:defRPr sz="3200"/>
                      </a:pPr>
                      <a:endParaRPr dirty="0"/>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extLst>
                  <a:ext uri="{0D108BD9-81ED-4DB2-BD59-A6C34878D82A}">
                    <a16:rowId xmlns:a16="http://schemas.microsoft.com/office/drawing/2014/main" val="10003"/>
                  </a:ext>
                </a:extLst>
              </a:tr>
              <a:tr h="712470">
                <a:tc>
                  <a:txBody>
                    <a:bodyPr/>
                    <a:lstStyle/>
                    <a:p>
                      <a:pPr defTabSz="914400"/>
                      <a:r>
                        <a:rPr sz="3200" dirty="0"/>
                        <a:t>3</a:t>
                      </a:r>
                    </a:p>
                  </a:txBody>
                  <a:tcPr marL="50800" marR="50800" marT="50800" marB="50800" anchor="ctr" horzOverflow="overflow">
                    <a:solidFill>
                      <a:schemeClr val="accent3">
                        <a:lumMod val="60000"/>
                        <a:lumOff val="40000"/>
                      </a:schemeClr>
                    </a:solidFill>
                  </a:tcPr>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extLst>
                  <a:ext uri="{0D108BD9-81ED-4DB2-BD59-A6C34878D82A}">
                    <a16:rowId xmlns:a16="http://schemas.microsoft.com/office/drawing/2014/main" val="10004"/>
                  </a:ext>
                </a:extLst>
              </a:tr>
              <a:tr h="712470">
                <a:tc>
                  <a:txBody>
                    <a:bodyPr/>
                    <a:lstStyle/>
                    <a:p>
                      <a:pPr defTabSz="914400"/>
                      <a:r>
                        <a:rPr sz="3200" dirty="0"/>
                        <a:t>4</a:t>
                      </a:r>
                    </a:p>
                  </a:txBody>
                  <a:tcPr marL="50800" marR="50800" marT="50800" marB="50800" anchor="ctr" horzOverflow="overflow">
                    <a:solidFill>
                      <a:schemeClr val="accent3">
                        <a:lumMod val="60000"/>
                        <a:lumOff val="40000"/>
                      </a:schemeClr>
                    </a:solidFill>
                  </a:tcPr>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extLst>
                  <a:ext uri="{0D108BD9-81ED-4DB2-BD59-A6C34878D82A}">
                    <a16:rowId xmlns:a16="http://schemas.microsoft.com/office/drawing/2014/main" val="10005"/>
                  </a:ext>
                </a:extLst>
              </a:tr>
              <a:tr h="712470">
                <a:tc>
                  <a:txBody>
                    <a:bodyPr/>
                    <a:lstStyle/>
                    <a:p>
                      <a:pPr defTabSz="914400"/>
                      <a:r>
                        <a:rPr sz="3200" dirty="0"/>
                        <a:t>5</a:t>
                      </a:r>
                    </a:p>
                  </a:txBody>
                  <a:tcPr marL="50800" marR="50800" marT="50800" marB="50800" anchor="ctr" horzOverflow="overflow">
                    <a:solidFill>
                      <a:schemeClr val="accent3">
                        <a:lumMod val="60000"/>
                        <a:lumOff val="40000"/>
                      </a:schemeClr>
                    </a:solidFill>
                  </a:tcPr>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extLst>
                  <a:ext uri="{0D108BD9-81ED-4DB2-BD59-A6C34878D82A}">
                    <a16:rowId xmlns:a16="http://schemas.microsoft.com/office/drawing/2014/main" val="10006"/>
                  </a:ext>
                </a:extLst>
              </a:tr>
              <a:tr h="712470">
                <a:tc>
                  <a:txBody>
                    <a:bodyPr/>
                    <a:lstStyle/>
                    <a:p>
                      <a:pPr defTabSz="914400"/>
                      <a:r>
                        <a:rPr sz="3200"/>
                        <a:t>6</a:t>
                      </a:r>
                    </a:p>
                  </a:txBody>
                  <a:tcPr marL="50800" marR="50800" marT="50800" marB="50800" anchor="ctr" horzOverflow="overflow">
                    <a:solidFill>
                      <a:schemeClr val="accent3">
                        <a:lumMod val="60000"/>
                        <a:lumOff val="40000"/>
                      </a:schemeClr>
                    </a:solidFill>
                  </a:tcPr>
                </a:tc>
                <a:tc>
                  <a:txBody>
                    <a:bodyPr/>
                    <a:lstStyle/>
                    <a:p>
                      <a:pPr defTabSz="914400">
                        <a:defRPr sz="3200"/>
                      </a:pPr>
                      <a:endParaRPr dirty="0"/>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extLst>
                  <a:ext uri="{0D108BD9-81ED-4DB2-BD59-A6C34878D82A}">
                    <a16:rowId xmlns:a16="http://schemas.microsoft.com/office/drawing/2014/main" val="10007"/>
                  </a:ext>
                </a:extLst>
              </a:tr>
              <a:tr h="712470">
                <a:tc>
                  <a:txBody>
                    <a:bodyPr/>
                    <a:lstStyle/>
                    <a:p>
                      <a:pPr defTabSz="914400"/>
                      <a:r>
                        <a:rPr sz="3200"/>
                        <a:t>7</a:t>
                      </a:r>
                    </a:p>
                  </a:txBody>
                  <a:tcPr marL="50800" marR="50800" marT="50800" marB="50800" anchor="ctr" horzOverflow="overflow">
                    <a:solidFill>
                      <a:schemeClr val="accent3">
                        <a:lumMod val="60000"/>
                        <a:lumOff val="40000"/>
                      </a:schemeClr>
                    </a:solidFill>
                  </a:tcPr>
                </a:tc>
                <a:tc>
                  <a:txBody>
                    <a:bodyPr/>
                    <a:lstStyle/>
                    <a:p>
                      <a:pPr defTabSz="914400">
                        <a:defRPr sz="3200"/>
                      </a:pPr>
                      <a:endParaRPr dirty="0"/>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extLst>
                  <a:ext uri="{0D108BD9-81ED-4DB2-BD59-A6C34878D82A}">
                    <a16:rowId xmlns:a16="http://schemas.microsoft.com/office/drawing/2014/main" val="10008"/>
                  </a:ext>
                </a:extLst>
              </a:tr>
              <a:tr h="712470">
                <a:tc>
                  <a:txBody>
                    <a:bodyPr/>
                    <a:lstStyle/>
                    <a:p>
                      <a:pPr defTabSz="914400"/>
                      <a:r>
                        <a:rPr sz="3200" dirty="0"/>
                        <a:t>8</a:t>
                      </a:r>
                    </a:p>
                  </a:txBody>
                  <a:tcPr marL="50800" marR="50800" marT="50800" marB="50800" anchor="ctr" horzOverflow="overflow">
                    <a:solidFill>
                      <a:schemeClr val="accent3">
                        <a:lumMod val="60000"/>
                        <a:lumOff val="40000"/>
                      </a:schemeClr>
                    </a:solidFill>
                  </a:tcPr>
                </a:tc>
                <a:tc>
                  <a:txBody>
                    <a:bodyPr/>
                    <a:lstStyle/>
                    <a:p>
                      <a:pPr defTabSz="914400">
                        <a:defRPr sz="3200"/>
                      </a:pPr>
                      <a:endParaRPr dirty="0"/>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dirty="0"/>
                    </a:p>
                  </a:txBody>
                  <a:tcPr marL="50800" marR="50800" marT="50800" marB="50800" anchor="ctr" horzOverflow="overflow"/>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868387076"/>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Y luego vemos si en el modelo entrenado con </a:t>
            </a:r>
            <a:r>
              <a:rPr lang="es-ES_tradnl" dirty="0" err="1"/>
              <a:t>X</a:t>
            </a:r>
            <a:r>
              <a:rPr lang="es-ES_tradnl" baseline="-25000" dirty="0" err="1"/>
              <a:t>train</a:t>
            </a:r>
            <a:r>
              <a:rPr lang="es-ES_tradnl" dirty="0"/>
              <a:t> si estas conexiones se siguen manteniendo:</a:t>
            </a:r>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Fuerza de Predicción</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51</a:t>
            </a:fld>
            <a:endParaRPr lang="en-US" sz="2800" dirty="0"/>
          </a:p>
        </p:txBody>
      </p:sp>
      <p:graphicFrame>
        <p:nvGraphicFramePr>
          <p:cNvPr id="5" name="Table 1">
            <a:extLst>
              <a:ext uri="{FF2B5EF4-FFF2-40B4-BE49-F238E27FC236}">
                <a16:creationId xmlns:a16="http://schemas.microsoft.com/office/drawing/2014/main" id="{E82B65CE-E434-8DAE-735C-E1D116554230}"/>
              </a:ext>
            </a:extLst>
          </p:cNvPr>
          <p:cNvGraphicFramePr/>
          <p:nvPr>
            <p:extLst>
              <p:ext uri="{D42A27DB-BD31-4B8C-83A1-F6EECF244321}">
                <p14:modId xmlns:p14="http://schemas.microsoft.com/office/powerpoint/2010/main" val="3516590771"/>
              </p:ext>
            </p:extLst>
          </p:nvPr>
        </p:nvGraphicFramePr>
        <p:xfrm>
          <a:off x="7515577" y="5327722"/>
          <a:ext cx="10960290" cy="7124700"/>
        </p:xfrm>
        <a:graphic>
          <a:graphicData uri="http://schemas.openxmlformats.org/drawingml/2006/table">
            <a:tbl>
              <a:tblPr>
                <a:tableStyleId>{4C3C2611-4C71-4FC5-86AE-919BDF0F9419}</a:tableStyleId>
              </a:tblPr>
              <a:tblGrid>
                <a:gridCol w="1096029">
                  <a:extLst>
                    <a:ext uri="{9D8B030D-6E8A-4147-A177-3AD203B41FA5}">
                      <a16:colId xmlns:a16="http://schemas.microsoft.com/office/drawing/2014/main" val="20000"/>
                    </a:ext>
                  </a:extLst>
                </a:gridCol>
                <a:gridCol w="1096029">
                  <a:extLst>
                    <a:ext uri="{9D8B030D-6E8A-4147-A177-3AD203B41FA5}">
                      <a16:colId xmlns:a16="http://schemas.microsoft.com/office/drawing/2014/main" val="20001"/>
                    </a:ext>
                  </a:extLst>
                </a:gridCol>
                <a:gridCol w="1096029">
                  <a:extLst>
                    <a:ext uri="{9D8B030D-6E8A-4147-A177-3AD203B41FA5}">
                      <a16:colId xmlns:a16="http://schemas.microsoft.com/office/drawing/2014/main" val="20002"/>
                    </a:ext>
                  </a:extLst>
                </a:gridCol>
                <a:gridCol w="1096029">
                  <a:extLst>
                    <a:ext uri="{9D8B030D-6E8A-4147-A177-3AD203B41FA5}">
                      <a16:colId xmlns:a16="http://schemas.microsoft.com/office/drawing/2014/main" val="20003"/>
                    </a:ext>
                  </a:extLst>
                </a:gridCol>
                <a:gridCol w="1096029">
                  <a:extLst>
                    <a:ext uri="{9D8B030D-6E8A-4147-A177-3AD203B41FA5}">
                      <a16:colId xmlns:a16="http://schemas.microsoft.com/office/drawing/2014/main" val="20004"/>
                    </a:ext>
                  </a:extLst>
                </a:gridCol>
                <a:gridCol w="1096029">
                  <a:extLst>
                    <a:ext uri="{9D8B030D-6E8A-4147-A177-3AD203B41FA5}">
                      <a16:colId xmlns:a16="http://schemas.microsoft.com/office/drawing/2014/main" val="20005"/>
                    </a:ext>
                  </a:extLst>
                </a:gridCol>
                <a:gridCol w="1096029">
                  <a:extLst>
                    <a:ext uri="{9D8B030D-6E8A-4147-A177-3AD203B41FA5}">
                      <a16:colId xmlns:a16="http://schemas.microsoft.com/office/drawing/2014/main" val="20006"/>
                    </a:ext>
                  </a:extLst>
                </a:gridCol>
                <a:gridCol w="1096029">
                  <a:extLst>
                    <a:ext uri="{9D8B030D-6E8A-4147-A177-3AD203B41FA5}">
                      <a16:colId xmlns:a16="http://schemas.microsoft.com/office/drawing/2014/main" val="20007"/>
                    </a:ext>
                  </a:extLst>
                </a:gridCol>
                <a:gridCol w="1096029">
                  <a:extLst>
                    <a:ext uri="{9D8B030D-6E8A-4147-A177-3AD203B41FA5}">
                      <a16:colId xmlns:a16="http://schemas.microsoft.com/office/drawing/2014/main" val="20008"/>
                    </a:ext>
                  </a:extLst>
                </a:gridCol>
                <a:gridCol w="1096029">
                  <a:extLst>
                    <a:ext uri="{9D8B030D-6E8A-4147-A177-3AD203B41FA5}">
                      <a16:colId xmlns:a16="http://schemas.microsoft.com/office/drawing/2014/main" val="20009"/>
                    </a:ext>
                  </a:extLst>
                </a:gridCol>
              </a:tblGrid>
              <a:tr h="712470">
                <a:tc>
                  <a:txBody>
                    <a:bodyPr/>
                    <a:lstStyle/>
                    <a:p>
                      <a:pPr defTabSz="914400">
                        <a:defRPr sz="3200"/>
                      </a:pPr>
                      <a:endParaRPr dirty="0"/>
                    </a:p>
                  </a:txBody>
                  <a:tcPr marL="50800" marR="50800" marT="50800" marB="50800" anchor="ctr" horzOverflow="overflow">
                    <a:solidFill>
                      <a:schemeClr val="accent3">
                        <a:lumMod val="60000"/>
                        <a:lumOff val="40000"/>
                      </a:schemeClr>
                    </a:solidFill>
                  </a:tcPr>
                </a:tc>
                <a:tc>
                  <a:txBody>
                    <a:bodyPr/>
                    <a:lstStyle/>
                    <a:p>
                      <a:pPr defTabSz="914400"/>
                      <a:r>
                        <a:rPr sz="3200" dirty="0"/>
                        <a:t>0</a:t>
                      </a:r>
                    </a:p>
                  </a:txBody>
                  <a:tcPr marL="50800" marR="50800" marT="50800" marB="50800" anchor="ctr" horzOverflow="overflow">
                    <a:solidFill>
                      <a:schemeClr val="accent3">
                        <a:lumMod val="60000"/>
                        <a:lumOff val="40000"/>
                      </a:schemeClr>
                    </a:solidFill>
                  </a:tcPr>
                </a:tc>
                <a:tc>
                  <a:txBody>
                    <a:bodyPr/>
                    <a:lstStyle/>
                    <a:p>
                      <a:pPr defTabSz="914400"/>
                      <a:r>
                        <a:rPr sz="3200" dirty="0"/>
                        <a:t>1</a:t>
                      </a:r>
                    </a:p>
                  </a:txBody>
                  <a:tcPr marL="50800" marR="50800" marT="50800" marB="50800" anchor="ctr" horzOverflow="overflow">
                    <a:solidFill>
                      <a:schemeClr val="accent3">
                        <a:lumMod val="60000"/>
                        <a:lumOff val="40000"/>
                      </a:schemeClr>
                    </a:solidFill>
                  </a:tcPr>
                </a:tc>
                <a:tc>
                  <a:txBody>
                    <a:bodyPr/>
                    <a:lstStyle/>
                    <a:p>
                      <a:pPr defTabSz="914400"/>
                      <a:r>
                        <a:rPr sz="3200" dirty="0"/>
                        <a:t>2</a:t>
                      </a:r>
                    </a:p>
                  </a:txBody>
                  <a:tcPr marL="50800" marR="50800" marT="50800" marB="50800" anchor="ctr" horzOverflow="overflow">
                    <a:solidFill>
                      <a:schemeClr val="accent3">
                        <a:lumMod val="60000"/>
                        <a:lumOff val="40000"/>
                      </a:schemeClr>
                    </a:solidFill>
                  </a:tcPr>
                </a:tc>
                <a:tc>
                  <a:txBody>
                    <a:bodyPr/>
                    <a:lstStyle/>
                    <a:p>
                      <a:pPr defTabSz="914400"/>
                      <a:r>
                        <a:rPr sz="3200" dirty="0"/>
                        <a:t>3</a:t>
                      </a:r>
                    </a:p>
                  </a:txBody>
                  <a:tcPr marL="50800" marR="50800" marT="50800" marB="50800" anchor="ctr" horzOverflow="overflow">
                    <a:solidFill>
                      <a:schemeClr val="accent3">
                        <a:lumMod val="60000"/>
                        <a:lumOff val="40000"/>
                      </a:schemeClr>
                    </a:solidFill>
                  </a:tcPr>
                </a:tc>
                <a:tc>
                  <a:txBody>
                    <a:bodyPr/>
                    <a:lstStyle/>
                    <a:p>
                      <a:pPr defTabSz="914400"/>
                      <a:r>
                        <a:rPr sz="3200" dirty="0"/>
                        <a:t>4</a:t>
                      </a:r>
                    </a:p>
                  </a:txBody>
                  <a:tcPr marL="50800" marR="50800" marT="50800" marB="50800" anchor="ctr" horzOverflow="overflow">
                    <a:solidFill>
                      <a:schemeClr val="accent3">
                        <a:lumMod val="60000"/>
                        <a:lumOff val="40000"/>
                      </a:schemeClr>
                    </a:solidFill>
                  </a:tcPr>
                </a:tc>
                <a:tc>
                  <a:txBody>
                    <a:bodyPr/>
                    <a:lstStyle/>
                    <a:p>
                      <a:pPr defTabSz="914400"/>
                      <a:r>
                        <a:rPr sz="3200" dirty="0"/>
                        <a:t>5</a:t>
                      </a:r>
                    </a:p>
                  </a:txBody>
                  <a:tcPr marL="50800" marR="50800" marT="50800" marB="50800" anchor="ctr" horzOverflow="overflow">
                    <a:solidFill>
                      <a:schemeClr val="accent3">
                        <a:lumMod val="60000"/>
                        <a:lumOff val="40000"/>
                      </a:schemeClr>
                    </a:solidFill>
                  </a:tcPr>
                </a:tc>
                <a:tc>
                  <a:txBody>
                    <a:bodyPr/>
                    <a:lstStyle/>
                    <a:p>
                      <a:pPr defTabSz="914400"/>
                      <a:r>
                        <a:rPr sz="3200" dirty="0"/>
                        <a:t>6</a:t>
                      </a:r>
                    </a:p>
                  </a:txBody>
                  <a:tcPr marL="50800" marR="50800" marT="50800" marB="50800" anchor="ctr" horzOverflow="overflow">
                    <a:solidFill>
                      <a:schemeClr val="accent3">
                        <a:lumMod val="60000"/>
                        <a:lumOff val="40000"/>
                      </a:schemeClr>
                    </a:solidFill>
                  </a:tcPr>
                </a:tc>
                <a:tc>
                  <a:txBody>
                    <a:bodyPr/>
                    <a:lstStyle/>
                    <a:p>
                      <a:pPr defTabSz="914400"/>
                      <a:r>
                        <a:rPr sz="3200" dirty="0"/>
                        <a:t>7</a:t>
                      </a:r>
                    </a:p>
                  </a:txBody>
                  <a:tcPr marL="50800" marR="50800" marT="50800" marB="50800" anchor="ctr" horzOverflow="overflow">
                    <a:solidFill>
                      <a:schemeClr val="accent3">
                        <a:lumMod val="60000"/>
                        <a:lumOff val="40000"/>
                      </a:schemeClr>
                    </a:solidFill>
                  </a:tcPr>
                </a:tc>
                <a:tc>
                  <a:txBody>
                    <a:bodyPr/>
                    <a:lstStyle/>
                    <a:p>
                      <a:pPr defTabSz="914400"/>
                      <a:r>
                        <a:rPr sz="3200" dirty="0"/>
                        <a:t>8</a:t>
                      </a:r>
                    </a:p>
                  </a:txBody>
                  <a:tcPr marL="50800" marR="50800" marT="50800" marB="50800" anchor="ctr" horzOverflow="overflow">
                    <a:solidFill>
                      <a:schemeClr val="accent3">
                        <a:lumMod val="60000"/>
                        <a:lumOff val="40000"/>
                      </a:schemeClr>
                    </a:solidFill>
                  </a:tcPr>
                </a:tc>
                <a:extLst>
                  <a:ext uri="{0D108BD9-81ED-4DB2-BD59-A6C34878D82A}">
                    <a16:rowId xmlns:a16="http://schemas.microsoft.com/office/drawing/2014/main" val="10000"/>
                  </a:ext>
                </a:extLst>
              </a:tr>
              <a:tr h="712470">
                <a:tc>
                  <a:txBody>
                    <a:bodyPr/>
                    <a:lstStyle/>
                    <a:p>
                      <a:pPr defTabSz="914400"/>
                      <a:r>
                        <a:rPr sz="3200" dirty="0"/>
                        <a:t>0</a:t>
                      </a:r>
                    </a:p>
                  </a:txBody>
                  <a:tcPr marL="50800" marR="50800" marT="50800" marB="50800" anchor="ctr" horzOverflow="overflow">
                    <a:solidFill>
                      <a:schemeClr val="accent3">
                        <a:lumMod val="60000"/>
                        <a:lumOff val="40000"/>
                      </a:schemeClr>
                    </a:solidFill>
                  </a:tcPr>
                </a:tc>
                <a:tc>
                  <a:txBody>
                    <a:bodyPr/>
                    <a:lstStyle/>
                    <a:p>
                      <a:pPr defTabSz="914400">
                        <a:defRPr sz="3200"/>
                      </a:pPr>
                      <a:endParaRPr/>
                    </a:p>
                  </a:txBody>
                  <a:tcPr marL="50800" marR="50800" marT="50800" marB="50800" anchor="ctr" horzOverflow="overflow"/>
                </a:tc>
                <a:tc>
                  <a:txBody>
                    <a:bodyPr/>
                    <a:lstStyle/>
                    <a:p>
                      <a:pPr defTabSz="914400"/>
                      <a:r>
                        <a:rPr sz="3200"/>
                        <a:t>1</a:t>
                      </a:r>
                    </a:p>
                  </a:txBody>
                  <a:tcPr marL="50800" marR="50800" marT="50800" marB="50800" anchor="ctr" horzOverflow="overflow"/>
                </a:tc>
                <a:tc>
                  <a:txBody>
                    <a:bodyPr/>
                    <a:lstStyle/>
                    <a:p>
                      <a:pPr defTabSz="914400"/>
                      <a:r>
                        <a:rPr lang="en-US" sz="3200" dirty="0">
                          <a:solidFill>
                            <a:schemeClr val="accent5"/>
                          </a:solidFill>
                        </a:rPr>
                        <a:t>0</a:t>
                      </a:r>
                      <a:endParaRPr sz="3200" dirty="0">
                        <a:solidFill>
                          <a:schemeClr val="accent5"/>
                        </a:solidFill>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extLst>
                  <a:ext uri="{0D108BD9-81ED-4DB2-BD59-A6C34878D82A}">
                    <a16:rowId xmlns:a16="http://schemas.microsoft.com/office/drawing/2014/main" val="10001"/>
                  </a:ext>
                </a:extLst>
              </a:tr>
              <a:tr h="712470">
                <a:tc>
                  <a:txBody>
                    <a:bodyPr/>
                    <a:lstStyle/>
                    <a:p>
                      <a:pPr defTabSz="914400"/>
                      <a:r>
                        <a:rPr sz="3200" dirty="0"/>
                        <a:t>1</a:t>
                      </a:r>
                    </a:p>
                  </a:txBody>
                  <a:tcPr marL="50800" marR="50800" marT="50800" marB="50800" anchor="ctr" horzOverflow="overflow">
                    <a:solidFill>
                      <a:schemeClr val="accent3">
                        <a:lumMod val="60000"/>
                        <a:lumOff val="40000"/>
                      </a:schemeClr>
                    </a:solidFill>
                  </a:tcPr>
                </a:tc>
                <a:tc>
                  <a:txBody>
                    <a:bodyPr/>
                    <a:lstStyle/>
                    <a:p>
                      <a:pPr defTabSz="914400"/>
                      <a:r>
                        <a:rPr sz="3200"/>
                        <a:t>1</a:t>
                      </a: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r>
                        <a:rPr sz="3200"/>
                        <a:t>1</a:t>
                      </a: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extLst>
                  <a:ext uri="{0D108BD9-81ED-4DB2-BD59-A6C34878D82A}">
                    <a16:rowId xmlns:a16="http://schemas.microsoft.com/office/drawing/2014/main" val="10002"/>
                  </a:ext>
                </a:extLst>
              </a:tr>
              <a:tr h="712470">
                <a:tc>
                  <a:txBody>
                    <a:bodyPr/>
                    <a:lstStyle/>
                    <a:p>
                      <a:pPr defTabSz="914400"/>
                      <a:r>
                        <a:rPr sz="3200" dirty="0"/>
                        <a:t>2</a:t>
                      </a:r>
                    </a:p>
                  </a:txBody>
                  <a:tcPr marL="50800" marR="50800" marT="50800" marB="50800" anchor="ctr" horzOverflow="overflow">
                    <a:solidFill>
                      <a:schemeClr val="accent3">
                        <a:lumMod val="60000"/>
                        <a:lumOff val="40000"/>
                      </a:schemeClr>
                    </a:solidFill>
                  </a:tcPr>
                </a:tc>
                <a:tc>
                  <a:txBody>
                    <a:bodyPr/>
                    <a:lstStyle/>
                    <a:p>
                      <a:pPr defTabSz="914400"/>
                      <a:r>
                        <a:rPr lang="en-US" sz="3200" dirty="0">
                          <a:solidFill>
                            <a:schemeClr val="accent5"/>
                          </a:solidFill>
                        </a:rPr>
                        <a:t>0</a:t>
                      </a:r>
                      <a:endParaRPr sz="3200" dirty="0">
                        <a:solidFill>
                          <a:schemeClr val="accent5"/>
                        </a:solidFill>
                      </a:endParaRPr>
                    </a:p>
                  </a:txBody>
                  <a:tcPr marL="50800" marR="50800" marT="50800" marB="50800" anchor="ctr" horzOverflow="overflow"/>
                </a:tc>
                <a:tc>
                  <a:txBody>
                    <a:bodyPr/>
                    <a:lstStyle/>
                    <a:p>
                      <a:pPr defTabSz="914400"/>
                      <a:r>
                        <a:rPr sz="3200"/>
                        <a:t>1</a:t>
                      </a:r>
                    </a:p>
                  </a:txBody>
                  <a:tcPr marL="50800" marR="50800" marT="50800" marB="50800" anchor="ctr" horzOverflow="overflow"/>
                </a:tc>
                <a:tc>
                  <a:txBody>
                    <a:bodyPr/>
                    <a:lstStyle/>
                    <a:p>
                      <a:pPr defTabSz="914400">
                        <a:defRPr sz="3200"/>
                      </a:pPr>
                      <a:endParaRPr dirty="0"/>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extLst>
                  <a:ext uri="{0D108BD9-81ED-4DB2-BD59-A6C34878D82A}">
                    <a16:rowId xmlns:a16="http://schemas.microsoft.com/office/drawing/2014/main" val="10003"/>
                  </a:ext>
                </a:extLst>
              </a:tr>
              <a:tr h="712470">
                <a:tc>
                  <a:txBody>
                    <a:bodyPr/>
                    <a:lstStyle/>
                    <a:p>
                      <a:pPr defTabSz="914400"/>
                      <a:r>
                        <a:rPr sz="3200" dirty="0"/>
                        <a:t>3</a:t>
                      </a:r>
                    </a:p>
                  </a:txBody>
                  <a:tcPr marL="50800" marR="50800" marT="50800" marB="50800" anchor="ctr" horzOverflow="overflow">
                    <a:solidFill>
                      <a:schemeClr val="accent3">
                        <a:lumMod val="60000"/>
                        <a:lumOff val="40000"/>
                      </a:schemeClr>
                    </a:solidFill>
                  </a:tcPr>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extLst>
                  <a:ext uri="{0D108BD9-81ED-4DB2-BD59-A6C34878D82A}">
                    <a16:rowId xmlns:a16="http://schemas.microsoft.com/office/drawing/2014/main" val="10004"/>
                  </a:ext>
                </a:extLst>
              </a:tr>
              <a:tr h="712470">
                <a:tc>
                  <a:txBody>
                    <a:bodyPr/>
                    <a:lstStyle/>
                    <a:p>
                      <a:pPr defTabSz="914400"/>
                      <a:r>
                        <a:rPr sz="3200" dirty="0"/>
                        <a:t>4</a:t>
                      </a:r>
                    </a:p>
                  </a:txBody>
                  <a:tcPr marL="50800" marR="50800" marT="50800" marB="50800" anchor="ctr" horzOverflow="overflow">
                    <a:solidFill>
                      <a:schemeClr val="accent3">
                        <a:lumMod val="60000"/>
                        <a:lumOff val="40000"/>
                      </a:schemeClr>
                    </a:solidFill>
                  </a:tcPr>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extLst>
                  <a:ext uri="{0D108BD9-81ED-4DB2-BD59-A6C34878D82A}">
                    <a16:rowId xmlns:a16="http://schemas.microsoft.com/office/drawing/2014/main" val="10005"/>
                  </a:ext>
                </a:extLst>
              </a:tr>
              <a:tr h="712470">
                <a:tc>
                  <a:txBody>
                    <a:bodyPr/>
                    <a:lstStyle/>
                    <a:p>
                      <a:pPr defTabSz="914400"/>
                      <a:r>
                        <a:rPr sz="3200" dirty="0"/>
                        <a:t>5</a:t>
                      </a:r>
                    </a:p>
                  </a:txBody>
                  <a:tcPr marL="50800" marR="50800" marT="50800" marB="50800" anchor="ctr" horzOverflow="overflow">
                    <a:solidFill>
                      <a:schemeClr val="accent3">
                        <a:lumMod val="60000"/>
                        <a:lumOff val="40000"/>
                      </a:schemeClr>
                    </a:solidFill>
                  </a:tcPr>
                </a:tc>
                <a:tc>
                  <a:txBody>
                    <a:bodyPr/>
                    <a:lstStyle/>
                    <a:p>
                      <a:pPr defTabSz="914400">
                        <a:defRPr sz="3200"/>
                      </a:pPr>
                      <a:endParaRPr dirty="0"/>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extLst>
                  <a:ext uri="{0D108BD9-81ED-4DB2-BD59-A6C34878D82A}">
                    <a16:rowId xmlns:a16="http://schemas.microsoft.com/office/drawing/2014/main" val="10006"/>
                  </a:ext>
                </a:extLst>
              </a:tr>
              <a:tr h="712470">
                <a:tc>
                  <a:txBody>
                    <a:bodyPr/>
                    <a:lstStyle/>
                    <a:p>
                      <a:pPr defTabSz="914400"/>
                      <a:r>
                        <a:rPr sz="3200" dirty="0"/>
                        <a:t>6</a:t>
                      </a:r>
                    </a:p>
                  </a:txBody>
                  <a:tcPr marL="50800" marR="50800" marT="50800" marB="50800" anchor="ctr" horzOverflow="overflow">
                    <a:solidFill>
                      <a:schemeClr val="accent3">
                        <a:lumMod val="60000"/>
                        <a:lumOff val="40000"/>
                      </a:schemeClr>
                    </a:solidFill>
                  </a:tcPr>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extLst>
                  <a:ext uri="{0D108BD9-81ED-4DB2-BD59-A6C34878D82A}">
                    <a16:rowId xmlns:a16="http://schemas.microsoft.com/office/drawing/2014/main" val="10007"/>
                  </a:ext>
                </a:extLst>
              </a:tr>
              <a:tr h="712470">
                <a:tc>
                  <a:txBody>
                    <a:bodyPr/>
                    <a:lstStyle/>
                    <a:p>
                      <a:pPr defTabSz="914400"/>
                      <a:r>
                        <a:rPr sz="3200" dirty="0"/>
                        <a:t>7</a:t>
                      </a:r>
                    </a:p>
                  </a:txBody>
                  <a:tcPr marL="50800" marR="50800" marT="50800" marB="50800" anchor="ctr" horzOverflow="overflow">
                    <a:solidFill>
                      <a:schemeClr val="accent3">
                        <a:lumMod val="60000"/>
                        <a:lumOff val="40000"/>
                      </a:schemeClr>
                    </a:solidFill>
                  </a:tcPr>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extLst>
                  <a:ext uri="{0D108BD9-81ED-4DB2-BD59-A6C34878D82A}">
                    <a16:rowId xmlns:a16="http://schemas.microsoft.com/office/drawing/2014/main" val="10008"/>
                  </a:ext>
                </a:extLst>
              </a:tr>
              <a:tr h="712470">
                <a:tc>
                  <a:txBody>
                    <a:bodyPr/>
                    <a:lstStyle/>
                    <a:p>
                      <a:pPr defTabSz="914400"/>
                      <a:r>
                        <a:rPr sz="3200" dirty="0"/>
                        <a:t>8</a:t>
                      </a:r>
                    </a:p>
                  </a:txBody>
                  <a:tcPr marL="50800" marR="50800" marT="50800" marB="50800" anchor="ctr" horzOverflow="overflow">
                    <a:solidFill>
                      <a:schemeClr val="accent3">
                        <a:lumMod val="60000"/>
                        <a:lumOff val="40000"/>
                      </a:schemeClr>
                    </a:solidFill>
                  </a:tcPr>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dirty="0"/>
                    </a:p>
                  </a:txBody>
                  <a:tcPr marL="50800" marR="50800" marT="50800" marB="50800" anchor="ctr" horzOverflow="overflow"/>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4065927193"/>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Finalmente se calcula la proporción de conexiones para el </a:t>
                </a:r>
                <a:r>
                  <a:rPr lang="es-ES_tradnl" dirty="0" err="1"/>
                  <a:t>cluster</a:t>
                </a:r>
                <a:r>
                  <a:rPr lang="es-ES_tradnl" dirty="0"/>
                  <a:t>:</a:t>
                </a:r>
                <a:br>
                  <a:rPr lang="es-ES_tradnl" dirty="0"/>
                </a:br>
                <a:endParaRPr lang="es-ES_tradnl" dirty="0"/>
              </a:p>
              <a:p>
                <a:pPr algn="ctr" defTabSz="554990">
                  <a:spcBef>
                    <a:spcPts val="3100"/>
                  </a:spcBef>
                  <a:defRPr sz="437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rPr>
                            <m:t>𝐹𝑃</m:t>
                          </m:r>
                        </m:e>
                        <m:sub>
                          <m:r>
                            <a:rPr lang="en-US" b="0" i="1" smtClean="0">
                              <a:latin typeface="Cambria Math" panose="02040503050406030204" pitchFamily="18" charset="0"/>
                            </a:rPr>
                            <m:t>𝑘</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𝐶𝑜𝑛𝑒𝑥𝑖𝑜𝑛𝑒𝑠</m:t>
                          </m:r>
                          <m:r>
                            <a:rPr lang="en-US" b="0" i="1" smtClean="0">
                              <a:latin typeface="Cambria Math" panose="02040503050406030204" pitchFamily="18" charset="0"/>
                            </a:rPr>
                            <m:t> </m:t>
                          </m:r>
                          <m:r>
                            <a:rPr lang="en-US" b="0" i="1" smtClean="0">
                              <a:latin typeface="Cambria Math" panose="02040503050406030204" pitchFamily="18" charset="0"/>
                            </a:rPr>
                            <m:t>𝑞𝑢𝑒</m:t>
                          </m:r>
                          <m:r>
                            <a:rPr lang="en-US" b="0" i="1" smtClean="0">
                              <a:latin typeface="Cambria Math" panose="02040503050406030204" pitchFamily="18" charset="0"/>
                            </a:rPr>
                            <m:t> </m:t>
                          </m:r>
                          <m:r>
                            <a:rPr lang="en-US" b="0" i="1" smtClean="0">
                              <a:latin typeface="Cambria Math" panose="02040503050406030204" pitchFamily="18" charset="0"/>
                            </a:rPr>
                            <m:t>𝑠𝑒</m:t>
                          </m:r>
                          <m:r>
                            <a:rPr lang="en-US" b="0" i="1" smtClean="0">
                              <a:latin typeface="Cambria Math" panose="02040503050406030204" pitchFamily="18" charset="0"/>
                            </a:rPr>
                            <m:t> </m:t>
                          </m:r>
                          <m:r>
                            <a:rPr lang="en-US" b="0" i="1" smtClean="0">
                              <a:latin typeface="Cambria Math" panose="02040503050406030204" pitchFamily="18" charset="0"/>
                            </a:rPr>
                            <m:t>𝑚𝑎𝑛𝑡𝑢𝑣𝑖𝑒𝑟𝑜𝑛</m:t>
                          </m:r>
                        </m:num>
                        <m:den>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𝐼</m:t>
                                  </m:r>
                                </m:sub>
                              </m:sSub>
                            </m:e>
                          </m:d>
                          <m:d>
                            <m:dPr>
                              <m:ctrlPr>
                                <a:rPr lang="en-US" b="0" i="1" smtClean="0">
                                  <a:latin typeface="Cambria Math" panose="02040503050406030204" pitchFamily="18" charset="0"/>
                                </a:rPr>
                              </m:ctrlPr>
                            </m:d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𝐼</m:t>
                                      </m:r>
                                    </m:sub>
                                  </m:sSub>
                                </m:e>
                              </m:d>
                              <m:r>
                                <a:rPr lang="en-US" b="0" i="1" smtClean="0">
                                  <a:latin typeface="Cambria Math" panose="02040503050406030204" pitchFamily="18" charset="0"/>
                                </a:rPr>
                                <m:t>−1</m:t>
                              </m:r>
                            </m:e>
                          </m:d>
                        </m:den>
                      </m:f>
                    </m:oMath>
                  </m:oMathPara>
                </a14:m>
                <a:endParaRPr lang="es-ES_tradnl" dirty="0"/>
              </a:p>
              <a:p>
                <a:pPr defTabSz="554990">
                  <a:spcBef>
                    <a:spcPts val="3100"/>
                  </a:spcBef>
                  <a:defRPr sz="4370">
                    <a:latin typeface="Graphik Compact Regular"/>
                    <a:ea typeface="Graphik Compact Regular"/>
                    <a:cs typeface="Graphik Compact Regular"/>
                    <a:sym typeface="Graphik Compact Regular"/>
                  </a:defRPr>
                </a:pPr>
                <a:br>
                  <a:rPr lang="es-ES_tradnl" dirty="0"/>
                </a:br>
                <a:r>
                  <a:rPr lang="es-ES_tradnl" dirty="0"/>
                  <a:t>Y el valor para medir la calidad de la cantidad de </a:t>
                </a:r>
                <a:r>
                  <a:rPr lang="es-ES_tradnl" dirty="0" err="1"/>
                  <a:t>clusters</a:t>
                </a:r>
                <a:r>
                  <a:rPr lang="es-ES_tradnl" dirty="0"/>
                  <a:t>, se obtiene el mínimo valor de todos los </a:t>
                </a:r>
                <a:r>
                  <a:rPr lang="es-ES_tradnl" dirty="0" err="1"/>
                  <a:t>clusters</a:t>
                </a:r>
                <a:r>
                  <a:rPr lang="es-ES_tradnl" dirty="0"/>
                  <a:t>:</a:t>
                </a:r>
                <a:br>
                  <a:rPr lang="es-ES_tradnl" dirty="0"/>
                </a:br>
                <a:endParaRPr lang="es-ES_tradnl" dirty="0"/>
              </a:p>
              <a:p>
                <a:pPr algn="ctr" defTabSz="554990">
                  <a:spcBef>
                    <a:spcPts val="3100"/>
                  </a:spcBef>
                  <a:defRPr sz="437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𝐹𝑃</m:t>
                      </m:r>
                      <m:r>
                        <a:rPr lang="en-US" b="0" i="1" smtClean="0">
                          <a:latin typeface="Cambria Math" panose="02040503050406030204" pitchFamily="18" charset="0"/>
                        </a:rPr>
                        <m:t>=</m:t>
                      </m:r>
                      <m:r>
                        <m:rPr>
                          <m:sty m:val="p"/>
                        </m:rPr>
                        <a:rPr lang="en-US" b="0" i="0" smtClean="0">
                          <a:latin typeface="Cambria Math" panose="02040503050406030204" pitchFamily="18" charset="0"/>
                        </a:rPr>
                        <m:t>min</m:t>
                      </m:r>
                      <m:r>
                        <a:rPr lang="en-US" b="0" i="1" smtClean="0">
                          <a:latin typeface="Cambria Math" panose="02040503050406030204" pitchFamily="18" charset="0"/>
                        </a:rPr>
                        <m:t>⁡(</m:t>
                      </m:r>
                      <m:sSub>
                        <m:sSubPr>
                          <m:ctrlPr>
                            <a:rPr lang="es-ES_tradnl" i="1">
                              <a:latin typeface="Cambria Math" panose="02040503050406030204" pitchFamily="18" charset="0"/>
                            </a:rPr>
                          </m:ctrlPr>
                        </m:sSubPr>
                        <m:e>
                          <m:r>
                            <a:rPr lang="en-US" i="1">
                              <a:latin typeface="Cambria Math" panose="02040503050406030204" pitchFamily="18" charset="0"/>
                            </a:rPr>
                            <m:t>𝐹𝑃</m:t>
                          </m:r>
                        </m:e>
                        <m:sub>
                          <m:r>
                            <a:rPr lang="en-US" i="1">
                              <a:latin typeface="Cambria Math" panose="02040503050406030204" pitchFamily="18" charset="0"/>
                            </a:rPr>
                            <m:t>𝑘</m:t>
                          </m:r>
                        </m:sub>
                      </m:sSub>
                      <m:r>
                        <a:rPr lang="en-US" b="0" i="1" smtClean="0">
                          <a:latin typeface="Cambria Math" panose="02040503050406030204" pitchFamily="18" charset="0"/>
                        </a:rPr>
                        <m:t>)</m:t>
                      </m:r>
                    </m:oMath>
                  </m:oMathPara>
                </a14:m>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mc:Choice>
        <mc:Fallback xmlns="">
          <p:sp>
            <p:nvSpPr>
              <p:cNvPr id="214" name="Un poquito de historia……"/>
              <p:cNvSpPr txBox="1">
                <a:spLocks noGrp="1" noRot="1" noChangeAspect="1" noMove="1" noResize="1" noEditPoints="1" noAdjustHandles="1" noChangeArrowheads="1" noChangeShapeType="1" noTextEdit="1"/>
              </p:cNvSpPr>
              <p:nvPr>
                <p:ph type="body" idx="1"/>
              </p:nvPr>
            </p:nvSpPr>
            <p:spPr>
              <a:xfrm>
                <a:off x="1295400" y="3710394"/>
                <a:ext cx="21869400" cy="9028144"/>
              </a:xfrm>
              <a:prstGeom prst="rect">
                <a:avLst/>
              </a:prstGeom>
              <a:blipFill>
                <a:blip r:embed="rId2"/>
                <a:stretch>
                  <a:fillRect l="-1335" t="-1404" r="-464"/>
                </a:stretch>
              </a:blipFill>
            </p:spPr>
            <p:txBody>
              <a:bodyPr/>
              <a:lstStyle/>
              <a:p>
                <a:r>
                  <a:rPr lang="es-ES_tradnl">
                    <a:noFill/>
                  </a:rPr>
                  <a:t> </a:t>
                </a:r>
              </a:p>
            </p:txBody>
          </p:sp>
        </mc:Fallback>
      </mc:AlternateContent>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Fuerza de Predicción</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52</a:t>
            </a:fld>
            <a:endParaRPr lang="en-US" sz="2800" dirty="0"/>
          </a:p>
        </p:txBody>
      </p:sp>
    </p:spTree>
    <p:extLst>
      <p:ext uri="{BB962C8B-B14F-4D97-AF65-F5344CB8AC3E}">
        <p14:creationId xmlns:p14="http://schemas.microsoft.com/office/powerpoint/2010/main" val="999463952"/>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¿Por qué este método es tan popular? Esto se debe a que nos permite medir el error de variabilidad,</a:t>
            </a:r>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dirty="0"/>
              <a:t>Si un apropiado número de </a:t>
            </a:r>
            <a:r>
              <a:rPr lang="es-ES_tradnl" dirty="0" err="1"/>
              <a:t>clusters</a:t>
            </a:r>
            <a:r>
              <a:rPr lang="es-ES_tradnl" dirty="0"/>
              <a:t> es elegido, los centroides de los dos </a:t>
            </a:r>
            <a:r>
              <a:rPr lang="es-ES_tradnl" dirty="0" err="1"/>
              <a:t>datasets</a:t>
            </a:r>
            <a:r>
              <a:rPr lang="es-ES_tradnl" dirty="0"/>
              <a:t> estarán en lugares cercanos con un error de variabilidad bajo.</a:t>
            </a:r>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dirty="0"/>
              <a:t>Si la cantidad es inapropiada, los centroides van a estar en lugares muy diferentes, y van a depender de cómo se separó el </a:t>
            </a:r>
            <a:r>
              <a:rPr lang="es-ES_tradnl" dirty="0" err="1"/>
              <a:t>dataset</a:t>
            </a:r>
            <a:r>
              <a:rPr lang="es-ES_tradnl" dirty="0"/>
              <a:t>. Es decir, la variabilidad es alta.</a:t>
            </a:r>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Fuerza de Predicción</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53</a:t>
            </a:fld>
            <a:endParaRPr lang="en-US" sz="2800" dirty="0"/>
          </a:p>
        </p:txBody>
      </p:sp>
    </p:spTree>
    <p:extLst>
      <p:ext uri="{BB962C8B-B14F-4D97-AF65-F5344CB8AC3E}">
        <p14:creationId xmlns:p14="http://schemas.microsoft.com/office/powerpoint/2010/main" val="263908726"/>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¿Por qué este método es tan popular? Esto se debe a que nos permite medir el error de variabilidad,</a:t>
            </a:r>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dirty="0"/>
              <a:t>Si un apropiado número de </a:t>
            </a:r>
            <a:r>
              <a:rPr lang="es-ES_tradnl" dirty="0" err="1"/>
              <a:t>clusters</a:t>
            </a:r>
            <a:r>
              <a:rPr lang="es-ES_tradnl" dirty="0"/>
              <a:t> es elegido, los centroides de los dos </a:t>
            </a:r>
            <a:r>
              <a:rPr lang="es-ES_tradnl" dirty="0" err="1"/>
              <a:t>datasets</a:t>
            </a:r>
            <a:r>
              <a:rPr lang="es-ES_tradnl" dirty="0"/>
              <a:t> estarán en lugares cercanos con un error de variabilidad bajo.</a:t>
            </a:r>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dirty="0"/>
              <a:t>Si la cantidad es inapropiada, los centroides van a estar en lugares muy diferentes, y van a depender de cómo se separó el </a:t>
            </a:r>
            <a:r>
              <a:rPr lang="es-ES_tradnl" dirty="0" err="1"/>
              <a:t>dataset</a:t>
            </a:r>
            <a:r>
              <a:rPr lang="es-ES_tradnl" dirty="0"/>
              <a:t>. Es decir, la variabilidad es alta.</a:t>
            </a:r>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Fuerza de Predicción</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54</a:t>
            </a:fld>
            <a:endParaRPr lang="en-US" sz="2800" dirty="0"/>
          </a:p>
        </p:txBody>
      </p:sp>
      <p:pic>
        <p:nvPicPr>
          <p:cNvPr id="4" name="output8.png" descr="output8.png">
            <a:extLst>
              <a:ext uri="{FF2B5EF4-FFF2-40B4-BE49-F238E27FC236}">
                <a16:creationId xmlns:a16="http://schemas.microsoft.com/office/drawing/2014/main" id="{C155F483-0E09-2EAE-BF75-5DDA80B6180A}"/>
              </a:ext>
            </a:extLst>
          </p:cNvPr>
          <p:cNvPicPr>
            <a:picLocks noChangeAspect="1"/>
          </p:cNvPicPr>
          <p:nvPr/>
        </p:nvPicPr>
        <p:blipFill>
          <a:blip r:embed="rId2"/>
          <a:stretch>
            <a:fillRect/>
          </a:stretch>
        </p:blipFill>
        <p:spPr>
          <a:xfrm>
            <a:off x="12338115" y="4082454"/>
            <a:ext cx="10197018" cy="8168292"/>
          </a:xfrm>
          <a:prstGeom prst="rect">
            <a:avLst/>
          </a:prstGeom>
          <a:ln w="12700">
            <a:miter lim="400000"/>
          </a:ln>
        </p:spPr>
      </p:pic>
      <p:pic>
        <p:nvPicPr>
          <p:cNvPr id="5" name="output7.png" descr="output7.png">
            <a:extLst>
              <a:ext uri="{FF2B5EF4-FFF2-40B4-BE49-F238E27FC236}">
                <a16:creationId xmlns:a16="http://schemas.microsoft.com/office/drawing/2014/main" id="{0DCA7F65-A845-7549-2739-042B15C7ACD4}"/>
              </a:ext>
            </a:extLst>
          </p:cNvPr>
          <p:cNvPicPr>
            <a:picLocks noChangeAspect="1"/>
          </p:cNvPicPr>
          <p:nvPr/>
        </p:nvPicPr>
        <p:blipFill>
          <a:blip r:embed="rId3"/>
          <a:stretch>
            <a:fillRect/>
          </a:stretch>
        </p:blipFill>
        <p:spPr>
          <a:xfrm>
            <a:off x="2089737" y="4082454"/>
            <a:ext cx="10248378" cy="8209434"/>
          </a:xfrm>
          <a:prstGeom prst="rect">
            <a:avLst/>
          </a:prstGeom>
          <a:ln w="12700">
            <a:miter lim="400000"/>
          </a:ln>
        </p:spPr>
      </p:pic>
    </p:spTree>
    <p:extLst>
      <p:ext uri="{BB962C8B-B14F-4D97-AF65-F5344CB8AC3E}">
        <p14:creationId xmlns:p14="http://schemas.microsoft.com/office/powerpoint/2010/main" val="3253056151"/>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¿Por qué este método es tan popular? </a:t>
            </a:r>
          </a:p>
          <a:p>
            <a:pPr defTabSz="554990">
              <a:spcBef>
                <a:spcPts val="3100"/>
              </a:spcBef>
              <a:defRPr sz="4370">
                <a:latin typeface="Graphik Compact Regular"/>
                <a:ea typeface="Graphik Compact Regular"/>
                <a:cs typeface="Graphik Compact Regular"/>
                <a:sym typeface="Graphik Compact Regular"/>
              </a:defRPr>
            </a:pPr>
            <a:r>
              <a:rPr lang="es-ES_tradnl" dirty="0"/>
              <a:t>Además, permite extender el método para usarse con validación cruzada.</a:t>
            </a:r>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Fuerza de Predicción</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55</a:t>
            </a:fld>
            <a:endParaRPr lang="en-US" sz="2800" dirty="0"/>
          </a:p>
        </p:txBody>
      </p:sp>
    </p:spTree>
    <p:extLst>
      <p:ext uri="{BB962C8B-B14F-4D97-AF65-F5344CB8AC3E}">
        <p14:creationId xmlns:p14="http://schemas.microsoft.com/office/powerpoint/2010/main" val="2967230687"/>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VAMOS A PRÁCTICAR UN POCO…"/>
          <p:cNvSpPr txBox="1">
            <a:spLocks noGrp="1"/>
          </p:cNvSpPr>
          <p:nvPr>
            <p:ph type="body" sz="half" idx="1"/>
          </p:nvPr>
        </p:nvSpPr>
        <p:spPr>
          <a:prstGeom prst="rect">
            <a:avLst/>
          </a:prstGeom>
        </p:spPr>
        <p:txBody>
          <a:bodyPr/>
          <a:lstStyle>
            <a:lvl1pPr>
              <a:defRPr sz="5400" b="0" spc="-215">
                <a:solidFill>
                  <a:srgbClr val="FFFFFF"/>
                </a:solidFill>
                <a:latin typeface="Graphik Compact Bold"/>
                <a:ea typeface="Graphik Compact Bold"/>
                <a:cs typeface="Graphik Compact Bold"/>
                <a:sym typeface="Graphik Compact Bold"/>
              </a:defRPr>
            </a:lvl1pPr>
          </a:lstStyle>
          <a:p>
            <a:r>
              <a:rPr dirty="0">
                <a:solidFill>
                  <a:schemeClr val="tx1"/>
                </a:solidFill>
              </a:rPr>
              <a:t>VAMOS A PRÁCTICAR UN POCO…</a:t>
            </a:r>
          </a:p>
        </p:txBody>
      </p:sp>
    </p:spTree>
    <p:extLst>
      <p:ext uri="{BB962C8B-B14F-4D97-AF65-F5344CB8AC3E}">
        <p14:creationId xmlns:p14="http://schemas.microsoft.com/office/powerpoint/2010/main" val="2969260941"/>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Breve introducción de entrenamiento de redes"/>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lang="es-ES_tradnl" dirty="0">
                <a:solidFill>
                  <a:schemeClr val="tx1"/>
                </a:solidFill>
              </a:rPr>
              <a:t>Modelo de Mixtura Gaussiana</a:t>
            </a:r>
          </a:p>
        </p:txBody>
      </p:sp>
    </p:spTree>
    <p:extLst>
      <p:ext uri="{BB962C8B-B14F-4D97-AF65-F5344CB8AC3E}">
        <p14:creationId xmlns:p14="http://schemas.microsoft.com/office/powerpoint/2010/main" val="4231942069"/>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K-</a:t>
            </a:r>
            <a:r>
              <a:rPr lang="es-ES_tradnl" dirty="0" err="1"/>
              <a:t>means</a:t>
            </a:r>
            <a:r>
              <a:rPr lang="es-ES_tradnl" dirty="0"/>
              <a:t> es simple y relativamente fácil de entender, pero su simplicidad plantea desafíos prácticos en su aplicación. </a:t>
            </a:r>
            <a:r>
              <a:rPr lang="es-ES_tradnl" b="1" dirty="0">
                <a:solidFill>
                  <a:schemeClr val="accent5"/>
                </a:solidFill>
              </a:rPr>
              <a:t>La naturaleza no probabilística </a:t>
            </a:r>
            <a:r>
              <a:rPr lang="es-ES_tradnl" dirty="0"/>
              <a:t>de K-</a:t>
            </a:r>
            <a:r>
              <a:rPr lang="es-ES_tradnl" dirty="0" err="1"/>
              <a:t>means</a:t>
            </a:r>
            <a:r>
              <a:rPr lang="es-ES_tradnl" dirty="0"/>
              <a:t> y el uso de simplemente una distancia desde el centro del grupo para asignar la membresía del grupo conduce a un rendimiento deficiente en muchas situaciones del mundo real. </a:t>
            </a:r>
          </a:p>
          <a:p>
            <a:pPr>
              <a:defRPr sz="4600">
                <a:latin typeface="Graphik Compact Regular"/>
                <a:ea typeface="Graphik Compact Regular"/>
                <a:cs typeface="Graphik Compact Regular"/>
                <a:sym typeface="Graphik Compact Regular"/>
              </a:defRPr>
            </a:pPr>
            <a:r>
              <a:rPr lang="es-ES_tradnl" dirty="0"/>
              <a:t>Veamos entonces a los modelos de mixtura gaussiana (GMM), que pueden verse como una extensión de las ideas detrás de K-</a:t>
            </a:r>
            <a:r>
              <a:rPr lang="es-ES_tradnl" dirty="0" err="1"/>
              <a:t>means</a:t>
            </a:r>
            <a:r>
              <a:rPr lang="es-ES_tradnl" dirty="0"/>
              <a:t>, pero también pueden ser una herramienta poderosa para la estimación más allá de la simple agrupación.</a:t>
            </a:r>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58</a:t>
            </a:fld>
            <a:endParaRPr lang="en-US" sz="2800" dirty="0"/>
          </a:p>
        </p:txBody>
      </p:sp>
    </p:spTree>
    <p:extLst>
      <p:ext uri="{BB962C8B-B14F-4D97-AF65-F5344CB8AC3E}">
        <p14:creationId xmlns:p14="http://schemas.microsoft.com/office/powerpoint/2010/main" val="1736356827"/>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13492655"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Analicemos las debilidades de k-</a:t>
            </a:r>
            <a:r>
              <a:rPr lang="es-ES_tradnl" dirty="0" err="1"/>
              <a:t>means</a:t>
            </a:r>
            <a:r>
              <a:rPr lang="es-ES_tradnl" dirty="0"/>
              <a:t>: </a:t>
            </a:r>
            <a:br>
              <a:rPr lang="es-ES_tradnl" dirty="0"/>
            </a:br>
            <a:br>
              <a:rPr lang="es-ES_tradnl" dirty="0"/>
            </a:br>
            <a:r>
              <a:rPr lang="es-ES_tradnl" dirty="0"/>
              <a:t>Si tenemos bloques separados de datos, el algoritmo puede agrupas rápidamente esos.</a:t>
            </a:r>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59</a:t>
            </a:fld>
            <a:endParaRPr lang="en-US" sz="2800" dirty="0"/>
          </a:p>
        </p:txBody>
      </p:sp>
      <p:pic>
        <p:nvPicPr>
          <p:cNvPr id="6" name="Picture 5" descr="A black background with a black square&#10;&#10;Description automatically generated with medium confidence">
            <a:extLst>
              <a:ext uri="{FF2B5EF4-FFF2-40B4-BE49-F238E27FC236}">
                <a16:creationId xmlns:a16="http://schemas.microsoft.com/office/drawing/2014/main" id="{74B504AE-A9AC-E4B3-AAAE-32854AA920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7734" y="4838385"/>
            <a:ext cx="10023964" cy="6777567"/>
          </a:xfrm>
          <a:prstGeom prst="rect">
            <a:avLst/>
          </a:prstGeom>
        </p:spPr>
      </p:pic>
    </p:spTree>
    <p:extLst>
      <p:ext uri="{BB962C8B-B14F-4D97-AF65-F5344CB8AC3E}">
        <p14:creationId xmlns:p14="http://schemas.microsoft.com/office/powerpoint/2010/main" val="13494392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335820"/>
            <a:ext cx="22580600" cy="9028144"/>
          </a:xfrm>
          <a:prstGeom prst="rect">
            <a:avLst/>
          </a:prstGeom>
        </p:spPr>
        <p:txBody>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Para realizar </a:t>
            </a:r>
            <a:r>
              <a:rPr lang="es-ES_tradnl" b="1" dirty="0" err="1">
                <a:solidFill>
                  <a:schemeClr val="accent6"/>
                </a:solidFill>
              </a:rPr>
              <a:t>Bagging</a:t>
            </a:r>
            <a:r>
              <a:rPr lang="es-ES_tradnl" b="1" dirty="0">
                <a:solidFill>
                  <a:schemeClr val="accent6"/>
                </a:solidFill>
              </a:rPr>
              <a:t> (</a:t>
            </a:r>
            <a:r>
              <a:rPr lang="es-ES_tradnl" b="1" dirty="0" err="1">
                <a:solidFill>
                  <a:schemeClr val="accent6"/>
                </a:solidFill>
              </a:rPr>
              <a:t>bootstrap</a:t>
            </a:r>
            <a:r>
              <a:rPr lang="es-ES_tradnl" b="1" dirty="0">
                <a:solidFill>
                  <a:schemeClr val="accent6"/>
                </a:solidFill>
              </a:rPr>
              <a:t> </a:t>
            </a:r>
            <a:r>
              <a:rPr lang="es-ES_tradnl" b="1" dirty="0" err="1">
                <a:solidFill>
                  <a:schemeClr val="accent6"/>
                </a:solidFill>
              </a:rPr>
              <a:t>aggregating</a:t>
            </a:r>
            <a:r>
              <a:rPr lang="es-ES_tradnl" b="1" dirty="0">
                <a:solidFill>
                  <a:schemeClr val="accent6"/>
                </a:solidFill>
              </a:rPr>
              <a:t>),</a:t>
            </a:r>
            <a:r>
              <a:rPr lang="es-ES_tradnl" b="1" dirty="0">
                <a:solidFill>
                  <a:schemeClr val="accent3">
                    <a:lumMod val="75000"/>
                  </a:schemeClr>
                </a:solidFill>
              </a:rPr>
              <a:t> </a:t>
            </a:r>
            <a:r>
              <a:rPr lang="es-ES_tradnl" dirty="0"/>
              <a:t>buscamos modelos que tengan mucha varianza y poco sesgo.</a:t>
            </a:r>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lstStyle/>
          <a:p>
            <a:r>
              <a:rPr lang="es-ES_tradnl" dirty="0" err="1"/>
              <a:t>Bagging</a:t>
            </a:r>
            <a:endParaRPr lang="es-ES_tradnl" dirty="0"/>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6</a:t>
            </a:fld>
            <a:endParaRPr lang="en-US" sz="2800" dirty="0"/>
          </a:p>
        </p:txBody>
      </p:sp>
      <p:pic>
        <p:nvPicPr>
          <p:cNvPr id="6" name="Picture 5" descr="A screenshot of a game&#10;&#10;Description automatically generated">
            <a:extLst>
              <a:ext uri="{FF2B5EF4-FFF2-40B4-BE49-F238E27FC236}">
                <a16:creationId xmlns:a16="http://schemas.microsoft.com/office/drawing/2014/main" id="{C8B1022F-AA60-AD88-8F2D-F153F3885349}"/>
              </a:ext>
            </a:extLst>
          </p:cNvPr>
          <p:cNvPicPr>
            <a:picLocks noChangeAspect="1"/>
          </p:cNvPicPr>
          <p:nvPr/>
        </p:nvPicPr>
        <p:blipFill rotWithShape="1">
          <a:blip r:embed="rId3">
            <a:extLst>
              <a:ext uri="{28A0092B-C50C-407E-A947-70E740481C1C}">
                <a14:useLocalDpi xmlns:a14="http://schemas.microsoft.com/office/drawing/2010/main" val="0"/>
              </a:ext>
            </a:extLst>
          </a:blip>
          <a:srcRect l="36732" t="35275" r="38340" b="48361"/>
          <a:stretch/>
        </p:blipFill>
        <p:spPr>
          <a:xfrm>
            <a:off x="11209581" y="10380180"/>
            <a:ext cx="2626875" cy="2437307"/>
          </a:xfrm>
          <a:prstGeom prst="rect">
            <a:avLst/>
          </a:prstGeom>
        </p:spPr>
      </p:pic>
      <p:sp>
        <p:nvSpPr>
          <p:cNvPr id="7" name="TextBox 6">
            <a:extLst>
              <a:ext uri="{FF2B5EF4-FFF2-40B4-BE49-F238E27FC236}">
                <a16:creationId xmlns:a16="http://schemas.microsoft.com/office/drawing/2014/main" id="{0DFEFCA7-A4E8-5DFC-2E48-1899A203C828}"/>
              </a:ext>
            </a:extLst>
          </p:cNvPr>
          <p:cNvSpPr txBox="1"/>
          <p:nvPr/>
        </p:nvSpPr>
        <p:spPr>
          <a:xfrm>
            <a:off x="11206377" y="12739441"/>
            <a:ext cx="2630079" cy="5478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200" b="0" i="0" u="none" strike="noStrike" cap="none" spc="-26" normalizeH="0" baseline="0" dirty="0" err="1">
                <a:ln>
                  <a:noFill/>
                </a:ln>
                <a:solidFill>
                  <a:srgbClr val="000000"/>
                </a:solidFill>
                <a:effectLst/>
                <a:uFillTx/>
                <a:latin typeface="Graphik Compact Regular"/>
                <a:ea typeface="Graphik Compact Regular"/>
                <a:cs typeface="Graphik Compact Regular"/>
                <a:sym typeface="Graphik Compact Regular"/>
              </a:rPr>
              <a:t>Dataset</a:t>
            </a:r>
            <a:r>
              <a:rPr kumimoji="0" lang="es-ES_tradnl" sz="32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 original</a:t>
            </a:r>
          </a:p>
        </p:txBody>
      </p:sp>
      <p:pic>
        <p:nvPicPr>
          <p:cNvPr id="9" name="Picture 8" descr="A screenshot of a game&#10;&#10;Description automatically generated">
            <a:extLst>
              <a:ext uri="{FF2B5EF4-FFF2-40B4-BE49-F238E27FC236}">
                <a16:creationId xmlns:a16="http://schemas.microsoft.com/office/drawing/2014/main" id="{705098C8-BD07-0D6A-9B4A-21DFDAFE065E}"/>
              </a:ext>
            </a:extLst>
          </p:cNvPr>
          <p:cNvPicPr>
            <a:picLocks noChangeAspect="1"/>
          </p:cNvPicPr>
          <p:nvPr/>
        </p:nvPicPr>
        <p:blipFill rotWithShape="1">
          <a:blip r:embed="rId3">
            <a:extLst>
              <a:ext uri="{28A0092B-C50C-407E-A947-70E740481C1C}">
                <a14:useLocalDpi xmlns:a14="http://schemas.microsoft.com/office/drawing/2010/main" val="0"/>
              </a:ext>
            </a:extLst>
          </a:blip>
          <a:srcRect l="2938" t="13484" r="70747" b="70152"/>
          <a:stretch/>
        </p:blipFill>
        <p:spPr>
          <a:xfrm>
            <a:off x="6275978" y="7341087"/>
            <a:ext cx="2773060" cy="2437308"/>
          </a:xfrm>
          <a:prstGeom prst="rect">
            <a:avLst/>
          </a:prstGeom>
        </p:spPr>
      </p:pic>
      <p:pic>
        <p:nvPicPr>
          <p:cNvPr id="10" name="Picture 9" descr="A screenshot of a game&#10;&#10;Description automatically generated">
            <a:extLst>
              <a:ext uri="{FF2B5EF4-FFF2-40B4-BE49-F238E27FC236}">
                <a16:creationId xmlns:a16="http://schemas.microsoft.com/office/drawing/2014/main" id="{76966288-DA6A-00A0-CFB9-EBDD49772374}"/>
              </a:ext>
            </a:extLst>
          </p:cNvPr>
          <p:cNvPicPr>
            <a:picLocks noChangeAspect="1"/>
          </p:cNvPicPr>
          <p:nvPr/>
        </p:nvPicPr>
        <p:blipFill rotWithShape="1">
          <a:blip r:embed="rId3">
            <a:extLst>
              <a:ext uri="{28A0092B-C50C-407E-A947-70E740481C1C}">
                <a14:useLocalDpi xmlns:a14="http://schemas.microsoft.com/office/drawing/2010/main" val="0"/>
              </a:ext>
            </a:extLst>
          </a:blip>
          <a:srcRect l="33295" t="13432" r="40390" b="70204"/>
          <a:stretch/>
        </p:blipFill>
        <p:spPr>
          <a:xfrm>
            <a:off x="11096416" y="7341087"/>
            <a:ext cx="2773060" cy="2437308"/>
          </a:xfrm>
          <a:prstGeom prst="rect">
            <a:avLst/>
          </a:prstGeom>
        </p:spPr>
      </p:pic>
      <p:pic>
        <p:nvPicPr>
          <p:cNvPr id="11" name="Picture 10" descr="A screenshot of a game&#10;&#10;Description automatically generated">
            <a:extLst>
              <a:ext uri="{FF2B5EF4-FFF2-40B4-BE49-F238E27FC236}">
                <a16:creationId xmlns:a16="http://schemas.microsoft.com/office/drawing/2014/main" id="{F976DBFB-D6E9-71E8-7382-371DD9430939}"/>
              </a:ext>
            </a:extLst>
          </p:cNvPr>
          <p:cNvPicPr>
            <a:picLocks noChangeAspect="1"/>
          </p:cNvPicPr>
          <p:nvPr/>
        </p:nvPicPr>
        <p:blipFill rotWithShape="1">
          <a:blip r:embed="rId3">
            <a:extLst>
              <a:ext uri="{28A0092B-C50C-407E-A947-70E740481C1C}">
                <a14:useLocalDpi xmlns:a14="http://schemas.microsoft.com/office/drawing/2010/main" val="0"/>
              </a:ext>
            </a:extLst>
          </a:blip>
          <a:srcRect l="62548" t="13775" r="11137" b="69861"/>
          <a:stretch/>
        </p:blipFill>
        <p:spPr>
          <a:xfrm>
            <a:off x="15916854" y="7341087"/>
            <a:ext cx="2773060" cy="2437308"/>
          </a:xfrm>
          <a:prstGeom prst="rect">
            <a:avLst/>
          </a:prstGeom>
        </p:spPr>
      </p:pic>
      <p:sp>
        <p:nvSpPr>
          <p:cNvPr id="12" name="TextBox 11">
            <a:extLst>
              <a:ext uri="{FF2B5EF4-FFF2-40B4-BE49-F238E27FC236}">
                <a16:creationId xmlns:a16="http://schemas.microsoft.com/office/drawing/2014/main" id="{985A3771-0337-4658-DFFE-2365AB808710}"/>
              </a:ext>
            </a:extLst>
          </p:cNvPr>
          <p:cNvSpPr txBox="1"/>
          <p:nvPr/>
        </p:nvSpPr>
        <p:spPr>
          <a:xfrm>
            <a:off x="19120651" y="8285820"/>
            <a:ext cx="4533421" cy="5478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200" b="0" i="0" u="none" strike="noStrike" cap="none" spc="-26" normalizeH="0" baseline="0" dirty="0" err="1">
                <a:ln>
                  <a:noFill/>
                </a:ln>
                <a:solidFill>
                  <a:srgbClr val="000000"/>
                </a:solidFill>
                <a:effectLst/>
                <a:uFillTx/>
                <a:latin typeface="Graphik Compact Regular"/>
                <a:ea typeface="Graphik Compact Regular"/>
                <a:cs typeface="Graphik Compact Regular"/>
                <a:sym typeface="Graphik Compact Regular"/>
              </a:rPr>
              <a:t>Remuestreo</a:t>
            </a:r>
            <a:r>
              <a:rPr kumimoji="0" lang="es-ES_tradnl" sz="32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 con reemplazo</a:t>
            </a:r>
          </a:p>
        </p:txBody>
      </p:sp>
      <p:pic>
        <p:nvPicPr>
          <p:cNvPr id="13" name="Graphic 12" descr="User network with solid fill">
            <a:extLst>
              <a:ext uri="{FF2B5EF4-FFF2-40B4-BE49-F238E27FC236}">
                <a16:creationId xmlns:a16="http://schemas.microsoft.com/office/drawing/2014/main" id="{33A081CA-0A72-8E38-F3FB-4D4FD86BE3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414191" y="5079614"/>
            <a:ext cx="1778386" cy="1778386"/>
          </a:xfrm>
          <a:prstGeom prst="rect">
            <a:avLst/>
          </a:prstGeom>
        </p:spPr>
      </p:pic>
      <p:pic>
        <p:nvPicPr>
          <p:cNvPr id="14" name="Graphic 13" descr="Gears with solid fill">
            <a:extLst>
              <a:ext uri="{FF2B5EF4-FFF2-40B4-BE49-F238E27FC236}">
                <a16:creationId xmlns:a16="http://schemas.microsoft.com/office/drawing/2014/main" id="{4E46D625-F32D-9988-60B2-D3C4FB0311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632223" y="5072606"/>
            <a:ext cx="1778385" cy="1778385"/>
          </a:xfrm>
          <a:prstGeom prst="rect">
            <a:avLst/>
          </a:prstGeom>
        </p:spPr>
      </p:pic>
      <p:pic>
        <p:nvPicPr>
          <p:cNvPr id="15" name="Graphic 14" descr="Normal Distribution with solid fill">
            <a:extLst>
              <a:ext uri="{FF2B5EF4-FFF2-40B4-BE49-F238E27FC236}">
                <a16:creationId xmlns:a16="http://schemas.microsoft.com/office/drawing/2014/main" id="{E9BA23B5-0935-9F63-F6FE-9B6A8AD096F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921330" y="5079614"/>
            <a:ext cx="1811867" cy="1811867"/>
          </a:xfrm>
          <a:prstGeom prst="rect">
            <a:avLst/>
          </a:prstGeom>
        </p:spPr>
      </p:pic>
      <p:sp>
        <p:nvSpPr>
          <p:cNvPr id="16" name="TextBox 15">
            <a:extLst>
              <a:ext uri="{FF2B5EF4-FFF2-40B4-BE49-F238E27FC236}">
                <a16:creationId xmlns:a16="http://schemas.microsoft.com/office/drawing/2014/main" id="{BED658F5-D126-44FD-07D9-D64C04A1417A}"/>
              </a:ext>
            </a:extLst>
          </p:cNvPr>
          <p:cNvSpPr txBox="1"/>
          <p:nvPr/>
        </p:nvSpPr>
        <p:spPr>
          <a:xfrm>
            <a:off x="6628023" y="4744076"/>
            <a:ext cx="2586414" cy="473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Regresión logística</a:t>
            </a:r>
          </a:p>
        </p:txBody>
      </p:sp>
      <p:sp>
        <p:nvSpPr>
          <p:cNvPr id="17" name="TextBox 16">
            <a:extLst>
              <a:ext uri="{FF2B5EF4-FFF2-40B4-BE49-F238E27FC236}">
                <a16:creationId xmlns:a16="http://schemas.microsoft.com/office/drawing/2014/main" id="{964FFB5C-E82E-C50D-D1D6-088EB244C9B2}"/>
              </a:ext>
            </a:extLst>
          </p:cNvPr>
          <p:cNvSpPr txBox="1"/>
          <p:nvPr/>
        </p:nvSpPr>
        <p:spPr>
          <a:xfrm>
            <a:off x="12258078" y="4710318"/>
            <a:ext cx="655244" cy="473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SVC</a:t>
            </a:r>
          </a:p>
        </p:txBody>
      </p:sp>
      <p:sp>
        <p:nvSpPr>
          <p:cNvPr id="18" name="TextBox 17">
            <a:extLst>
              <a:ext uri="{FF2B5EF4-FFF2-40B4-BE49-F238E27FC236}">
                <a16:creationId xmlns:a16="http://schemas.microsoft.com/office/drawing/2014/main" id="{8D18A821-8A1E-720F-CDB7-C97F4A6A06D5}"/>
              </a:ext>
            </a:extLst>
          </p:cNvPr>
          <p:cNvSpPr txBox="1"/>
          <p:nvPr/>
        </p:nvSpPr>
        <p:spPr>
          <a:xfrm>
            <a:off x="16414191" y="4689397"/>
            <a:ext cx="1833900" cy="473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dirty="0"/>
              <a:t>Red neuronal</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cxnSp>
        <p:nvCxnSpPr>
          <p:cNvPr id="19" name="Straight Arrow Connector 18">
            <a:extLst>
              <a:ext uri="{FF2B5EF4-FFF2-40B4-BE49-F238E27FC236}">
                <a16:creationId xmlns:a16="http://schemas.microsoft.com/office/drawing/2014/main" id="{3AB0E80F-BEAC-7EBB-8D3F-D9055340A990}"/>
              </a:ext>
            </a:extLst>
          </p:cNvPr>
          <p:cNvCxnSpPr>
            <a:cxnSpLocks/>
            <a:stCxn id="6" idx="1"/>
          </p:cNvCxnSpPr>
          <p:nvPr/>
        </p:nvCxnSpPr>
        <p:spPr>
          <a:xfrm flipH="1" flipV="1">
            <a:off x="7827264" y="9778395"/>
            <a:ext cx="3382317" cy="1820439"/>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2" name="Straight Arrow Connector 21">
            <a:extLst>
              <a:ext uri="{FF2B5EF4-FFF2-40B4-BE49-F238E27FC236}">
                <a16:creationId xmlns:a16="http://schemas.microsoft.com/office/drawing/2014/main" id="{FECD7C9C-DB19-D06C-3D74-5B56D0999B98}"/>
              </a:ext>
            </a:extLst>
          </p:cNvPr>
          <p:cNvCxnSpPr>
            <a:cxnSpLocks/>
            <a:stCxn id="6" idx="3"/>
            <a:endCxn id="11" idx="2"/>
          </p:cNvCxnSpPr>
          <p:nvPr/>
        </p:nvCxnSpPr>
        <p:spPr>
          <a:xfrm flipV="1">
            <a:off x="13836456" y="9778395"/>
            <a:ext cx="3466928" cy="1820439"/>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5" name="Straight Arrow Connector 24">
            <a:extLst>
              <a:ext uri="{FF2B5EF4-FFF2-40B4-BE49-F238E27FC236}">
                <a16:creationId xmlns:a16="http://schemas.microsoft.com/office/drawing/2014/main" id="{63280D82-117A-5315-436D-9A7733086DEF}"/>
              </a:ext>
            </a:extLst>
          </p:cNvPr>
          <p:cNvCxnSpPr>
            <a:cxnSpLocks/>
            <a:stCxn id="6" idx="0"/>
          </p:cNvCxnSpPr>
          <p:nvPr/>
        </p:nvCxnSpPr>
        <p:spPr>
          <a:xfrm flipV="1">
            <a:off x="12523019" y="9778395"/>
            <a:ext cx="0" cy="601785"/>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8" name="Straight Arrow Connector 27">
            <a:extLst>
              <a:ext uri="{FF2B5EF4-FFF2-40B4-BE49-F238E27FC236}">
                <a16:creationId xmlns:a16="http://schemas.microsoft.com/office/drawing/2014/main" id="{99BC09E1-6FFC-F369-DB73-069924A383AA}"/>
              </a:ext>
            </a:extLst>
          </p:cNvPr>
          <p:cNvCxnSpPr>
            <a:cxnSpLocks/>
          </p:cNvCxnSpPr>
          <p:nvPr/>
        </p:nvCxnSpPr>
        <p:spPr>
          <a:xfrm flipV="1">
            <a:off x="7827264" y="6739302"/>
            <a:ext cx="0" cy="601785"/>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279C14D5-590E-21FE-41FA-C1DFA4D0C292}"/>
              </a:ext>
            </a:extLst>
          </p:cNvPr>
          <p:cNvCxnSpPr>
            <a:cxnSpLocks/>
          </p:cNvCxnSpPr>
          <p:nvPr/>
        </p:nvCxnSpPr>
        <p:spPr>
          <a:xfrm flipV="1">
            <a:off x="12509223" y="6739302"/>
            <a:ext cx="0" cy="601785"/>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0" name="Straight Arrow Connector 29">
            <a:extLst>
              <a:ext uri="{FF2B5EF4-FFF2-40B4-BE49-F238E27FC236}">
                <a16:creationId xmlns:a16="http://schemas.microsoft.com/office/drawing/2014/main" id="{30A06A05-7346-2D79-1B04-0437CE366D20}"/>
              </a:ext>
            </a:extLst>
          </p:cNvPr>
          <p:cNvCxnSpPr>
            <a:cxnSpLocks/>
          </p:cNvCxnSpPr>
          <p:nvPr/>
        </p:nvCxnSpPr>
        <p:spPr>
          <a:xfrm flipV="1">
            <a:off x="17303384" y="6681305"/>
            <a:ext cx="0" cy="601785"/>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11497494"/>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13492655"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Analicemos las debilidades de k-</a:t>
            </a:r>
            <a:r>
              <a:rPr lang="es-ES_tradnl" dirty="0" err="1"/>
              <a:t>means</a:t>
            </a:r>
            <a:r>
              <a:rPr lang="es-ES_tradnl" dirty="0"/>
              <a:t>: </a:t>
            </a:r>
            <a:br>
              <a:rPr lang="es-ES_tradnl" dirty="0"/>
            </a:br>
            <a:br>
              <a:rPr lang="es-ES_tradnl" dirty="0"/>
            </a:br>
            <a:r>
              <a:rPr lang="es-ES_tradnl" dirty="0"/>
              <a:t>Si tenemos bloques separados de datos, el algoritmo puede agrupas rápidamente esos.</a:t>
            </a:r>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60</a:t>
            </a:fld>
            <a:endParaRPr lang="en-US" sz="2800" dirty="0"/>
          </a:p>
        </p:txBody>
      </p:sp>
      <p:pic>
        <p:nvPicPr>
          <p:cNvPr id="5" name="Picture 4">
            <a:extLst>
              <a:ext uri="{FF2B5EF4-FFF2-40B4-BE49-F238E27FC236}">
                <a16:creationId xmlns:a16="http://schemas.microsoft.com/office/drawing/2014/main" id="{65C113F3-A5D6-40B1-7910-BA048962DC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037734" y="4838385"/>
            <a:ext cx="10023964" cy="6777566"/>
          </a:xfrm>
          <a:prstGeom prst="rect">
            <a:avLst/>
          </a:prstGeom>
        </p:spPr>
      </p:pic>
    </p:spTree>
    <p:extLst>
      <p:ext uri="{BB962C8B-B14F-4D97-AF65-F5344CB8AC3E}">
        <p14:creationId xmlns:p14="http://schemas.microsoft.com/office/powerpoint/2010/main" val="1768640609"/>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13492655" cy="8980847"/>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Analicemos las debilidades de k-</a:t>
            </a:r>
            <a:r>
              <a:rPr lang="es-ES_tradnl" dirty="0" err="1"/>
              <a:t>means</a:t>
            </a:r>
            <a:r>
              <a:rPr lang="es-ES_tradnl" dirty="0"/>
              <a:t>: </a:t>
            </a:r>
            <a:br>
              <a:rPr lang="es-ES_tradnl" dirty="0"/>
            </a:br>
            <a:br>
              <a:rPr lang="es-ES_tradnl" dirty="0"/>
            </a:br>
            <a:r>
              <a:rPr lang="es-ES_tradnl" dirty="0"/>
              <a:t>Si tenemos bloques separados de datos, el algoritmo puede agrupas rápidamente esos.</a:t>
            </a:r>
          </a:p>
          <a:p>
            <a:pPr>
              <a:defRPr sz="4600">
                <a:latin typeface="Graphik Compact Regular"/>
                <a:ea typeface="Graphik Compact Regular"/>
                <a:cs typeface="Graphik Compact Regular"/>
                <a:sym typeface="Graphik Compact Regular"/>
              </a:defRPr>
            </a:pPr>
            <a:r>
              <a:rPr lang="es-ES_tradnl" dirty="0"/>
              <a:t>Hay etiquetados de </a:t>
            </a:r>
            <a:r>
              <a:rPr lang="es-ES_tradnl" dirty="0" err="1"/>
              <a:t>cluster</a:t>
            </a:r>
            <a:r>
              <a:rPr lang="es-ES_tradnl" dirty="0"/>
              <a:t> en observaciones que son más segura que otras, las menos es el espacio entre el </a:t>
            </a:r>
            <a:r>
              <a:rPr lang="es-ES_tradnl" dirty="0" err="1"/>
              <a:t>cluster</a:t>
            </a:r>
            <a:r>
              <a:rPr lang="es-ES_tradnl" dirty="0"/>
              <a:t> azul y el verde.</a:t>
            </a:r>
          </a:p>
          <a:p>
            <a:pPr>
              <a:defRPr sz="4600">
                <a:latin typeface="Graphik Compact Regular"/>
                <a:ea typeface="Graphik Compact Regular"/>
                <a:cs typeface="Graphik Compact Regular"/>
                <a:sym typeface="Graphik Compact Regular"/>
              </a:defRPr>
            </a:pPr>
            <a:r>
              <a:rPr lang="es-ES_tradnl" dirty="0"/>
              <a:t>K-</a:t>
            </a:r>
            <a:r>
              <a:rPr lang="es-ES_tradnl" dirty="0" err="1"/>
              <a:t>means</a:t>
            </a:r>
            <a:r>
              <a:rPr lang="es-ES_tradnl" dirty="0"/>
              <a:t> </a:t>
            </a:r>
            <a:r>
              <a:rPr lang="es-ES_tradnl" b="1" dirty="0">
                <a:solidFill>
                  <a:schemeClr val="accent5">
                    <a:lumMod val="75000"/>
                  </a:schemeClr>
                </a:solidFill>
              </a:rPr>
              <a:t>no tiene una medida de probabilidad o de incertidumbre</a:t>
            </a:r>
            <a:r>
              <a:rPr lang="es-ES_tradnl" dirty="0"/>
              <a:t>.</a:t>
            </a:r>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61</a:t>
            </a:fld>
            <a:endParaRPr lang="en-US" sz="2800" dirty="0"/>
          </a:p>
        </p:txBody>
      </p:sp>
      <p:pic>
        <p:nvPicPr>
          <p:cNvPr id="5" name="Picture 4">
            <a:extLst>
              <a:ext uri="{FF2B5EF4-FFF2-40B4-BE49-F238E27FC236}">
                <a16:creationId xmlns:a16="http://schemas.microsoft.com/office/drawing/2014/main" id="{FDD3BF0D-296A-0CCD-A53B-D9E612937EB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259147" y="4838385"/>
            <a:ext cx="9581138" cy="6777567"/>
          </a:xfrm>
          <a:prstGeom prst="rect">
            <a:avLst/>
          </a:prstGeom>
        </p:spPr>
      </p:pic>
    </p:spTree>
    <p:extLst>
      <p:ext uri="{BB962C8B-B14F-4D97-AF65-F5344CB8AC3E}">
        <p14:creationId xmlns:p14="http://schemas.microsoft.com/office/powerpoint/2010/main" val="1287632861"/>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13492655" cy="8980847"/>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Analicemos las debilidades de k-</a:t>
            </a:r>
            <a:r>
              <a:rPr lang="es-ES_tradnl" dirty="0" err="1"/>
              <a:t>means</a:t>
            </a:r>
            <a:r>
              <a:rPr lang="es-ES_tradnl" dirty="0"/>
              <a:t>: </a:t>
            </a:r>
            <a:br>
              <a:rPr lang="es-ES_tradnl" dirty="0"/>
            </a:br>
            <a:br>
              <a:rPr lang="es-ES_tradnl" dirty="0"/>
            </a:br>
            <a:r>
              <a:rPr lang="es-ES_tradnl" dirty="0"/>
              <a:t>Un punto importante es que los </a:t>
            </a:r>
            <a:r>
              <a:rPr lang="es-ES_tradnl" dirty="0" err="1"/>
              <a:t>clusters</a:t>
            </a:r>
            <a:r>
              <a:rPr lang="es-ES_tradnl" dirty="0"/>
              <a:t> deben ser circulares… </a:t>
            </a:r>
            <a:r>
              <a:rPr lang="es-ES_tradnl" b="1" dirty="0">
                <a:solidFill>
                  <a:schemeClr val="accent5">
                    <a:lumMod val="75000"/>
                  </a:schemeClr>
                </a:solidFill>
              </a:rPr>
              <a:t>k-</a:t>
            </a:r>
            <a:r>
              <a:rPr lang="es-ES_tradnl" b="1" dirty="0" err="1">
                <a:solidFill>
                  <a:schemeClr val="accent5">
                    <a:lumMod val="75000"/>
                  </a:schemeClr>
                </a:solidFill>
              </a:rPr>
              <a:t>means</a:t>
            </a:r>
            <a:r>
              <a:rPr lang="es-ES_tradnl" b="1" dirty="0">
                <a:solidFill>
                  <a:schemeClr val="accent5">
                    <a:lumMod val="75000"/>
                  </a:schemeClr>
                </a:solidFill>
              </a:rPr>
              <a:t> no es suficiente flexible para adaptarse a este tipo de casos.</a:t>
            </a:r>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62</a:t>
            </a:fld>
            <a:endParaRPr lang="en-US" sz="2800" dirty="0"/>
          </a:p>
        </p:txBody>
      </p:sp>
      <p:pic>
        <p:nvPicPr>
          <p:cNvPr id="5" name="Picture 4">
            <a:extLst>
              <a:ext uri="{FF2B5EF4-FFF2-40B4-BE49-F238E27FC236}">
                <a16:creationId xmlns:a16="http://schemas.microsoft.com/office/drawing/2014/main" id="{FDD3BF0D-296A-0CCD-A53B-D9E612937EB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345207" y="4838385"/>
            <a:ext cx="7409017" cy="6777567"/>
          </a:xfrm>
          <a:prstGeom prst="rect">
            <a:avLst/>
          </a:prstGeom>
        </p:spPr>
      </p:pic>
    </p:spTree>
    <p:extLst>
      <p:ext uri="{BB962C8B-B14F-4D97-AF65-F5344CB8AC3E}">
        <p14:creationId xmlns:p14="http://schemas.microsoft.com/office/powerpoint/2010/main" val="999208957"/>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D3BF0D-296A-0CCD-A53B-D9E612937EB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788055" y="5297252"/>
            <a:ext cx="8666644" cy="5859832"/>
          </a:xfrm>
          <a:prstGeom prst="rect">
            <a:avLst/>
          </a:prstGeom>
        </p:spPr>
      </p:pic>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13492655" cy="8980847"/>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Un GMM intenta encontrar una mezcla de distribuciones de probabilidad gaussianas multidimensionales que modelen mejor cualquier conjunto de datos de entrada. </a:t>
            </a:r>
          </a:p>
          <a:p>
            <a:pPr>
              <a:defRPr sz="4600">
                <a:latin typeface="Graphik Compact Regular"/>
                <a:ea typeface="Graphik Compact Regular"/>
                <a:cs typeface="Graphik Compact Regular"/>
                <a:sym typeface="Graphik Compact Regular"/>
              </a:defRPr>
            </a:pPr>
            <a:r>
              <a:rPr lang="es-ES_tradnl" dirty="0"/>
              <a:t>En el caso más simple, los GMM se pueden utilizar para encontrar conglomerados de la misma manera que k-</a:t>
            </a:r>
            <a:r>
              <a:rPr lang="es-ES_tradnl" dirty="0" err="1"/>
              <a:t>means</a:t>
            </a:r>
            <a:r>
              <a:rPr lang="es-ES_tradnl" dirty="0"/>
              <a:t>.</a:t>
            </a:r>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63</a:t>
            </a:fld>
            <a:endParaRPr lang="en-US" sz="2800" dirty="0"/>
          </a:p>
        </p:txBody>
      </p:sp>
    </p:spTree>
    <p:extLst>
      <p:ext uri="{BB962C8B-B14F-4D97-AF65-F5344CB8AC3E}">
        <p14:creationId xmlns:p14="http://schemas.microsoft.com/office/powerpoint/2010/main" val="500726543"/>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olorful dots&#10;&#10;Description automatically generated">
            <a:extLst>
              <a:ext uri="{FF2B5EF4-FFF2-40B4-BE49-F238E27FC236}">
                <a16:creationId xmlns:a16="http://schemas.microsoft.com/office/drawing/2014/main" id="{F34DBE79-CF7E-CFF3-FBB1-929A3115F8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88058" y="5297253"/>
            <a:ext cx="8666641" cy="5859831"/>
          </a:xfrm>
          <a:prstGeom prst="rect">
            <a:avLst/>
          </a:prstGeom>
        </p:spPr>
      </p:pic>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13492655" cy="8980847"/>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Un GMM intenta encontrar una mezcla de distribuciones de probabilidad gaussianas multidimensionales que modelen mejor cualquier conjunto de datos de entrada. </a:t>
            </a:r>
          </a:p>
          <a:p>
            <a:pPr>
              <a:defRPr sz="4600">
                <a:latin typeface="Graphik Compact Regular"/>
                <a:ea typeface="Graphik Compact Regular"/>
                <a:cs typeface="Graphik Compact Regular"/>
                <a:sym typeface="Graphik Compact Regular"/>
              </a:defRPr>
            </a:pPr>
            <a:r>
              <a:rPr lang="es-ES_tradnl" dirty="0"/>
              <a:t>En el caso más simple, los GMM se pueden utilizar para encontrar conglomerados de la misma manera que k-</a:t>
            </a:r>
            <a:r>
              <a:rPr lang="es-ES_tradnl" dirty="0" err="1"/>
              <a:t>means</a:t>
            </a:r>
            <a:r>
              <a:rPr lang="es-ES_tradnl" dirty="0"/>
              <a:t>.</a:t>
            </a:r>
          </a:p>
          <a:p>
            <a:pPr>
              <a:defRPr sz="4600">
                <a:latin typeface="Graphik Compact Regular"/>
                <a:ea typeface="Graphik Compact Regular"/>
                <a:cs typeface="Graphik Compact Regular"/>
                <a:sym typeface="Graphik Compact Regular"/>
              </a:defRPr>
            </a:pPr>
            <a:r>
              <a:rPr lang="es-ES_tradnl" dirty="0"/>
              <a:t>Pero debido a que GMM contiene un modelo probabilístico, también es posible encontrar asignaciones probabilísticas.</a:t>
            </a:r>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64</a:t>
            </a:fld>
            <a:endParaRPr lang="en-US" sz="2800" dirty="0"/>
          </a:p>
        </p:txBody>
      </p:sp>
    </p:spTree>
    <p:extLst>
      <p:ext uri="{BB962C8B-B14F-4D97-AF65-F5344CB8AC3E}">
        <p14:creationId xmlns:p14="http://schemas.microsoft.com/office/powerpoint/2010/main" val="1880080003"/>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34DBE79-CF7E-CFF3-FBB1-929A3115F87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788055" y="5114391"/>
            <a:ext cx="9134484" cy="6461610"/>
          </a:xfrm>
          <a:prstGeom prst="rect">
            <a:avLst/>
          </a:prstGeom>
        </p:spPr>
      </p:pic>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13492655" cy="8980847"/>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Un GMM intenta encontrar una mezcla de distribuciones de probabilidad gaussianas multidimensionales que modelen mejor cualquier conjunto de datos de entrada. </a:t>
            </a:r>
          </a:p>
          <a:p>
            <a:pPr>
              <a:defRPr sz="4600">
                <a:latin typeface="Graphik Compact Regular"/>
                <a:ea typeface="Graphik Compact Regular"/>
                <a:cs typeface="Graphik Compact Regular"/>
                <a:sym typeface="Graphik Compact Regular"/>
              </a:defRPr>
            </a:pPr>
            <a:r>
              <a:rPr lang="es-ES_tradnl" dirty="0"/>
              <a:t>En el caso más simple, los GMM se pueden utilizar para encontrar conglomerados de la misma manera que k-</a:t>
            </a:r>
            <a:r>
              <a:rPr lang="es-ES_tradnl" dirty="0" err="1"/>
              <a:t>means</a:t>
            </a:r>
            <a:r>
              <a:rPr lang="es-ES_tradnl" dirty="0"/>
              <a:t>.</a:t>
            </a:r>
          </a:p>
          <a:p>
            <a:pPr>
              <a:defRPr sz="4600">
                <a:latin typeface="Graphik Compact Regular"/>
                <a:ea typeface="Graphik Compact Regular"/>
                <a:cs typeface="Graphik Compact Regular"/>
                <a:sym typeface="Graphik Compact Regular"/>
              </a:defRPr>
            </a:pPr>
            <a:r>
              <a:rPr lang="es-ES_tradnl" dirty="0"/>
              <a:t>Pero debido a que GMM contiene un modelo probabilístico, también es posible encontrar asignaciones probabilísticas.</a:t>
            </a:r>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65</a:t>
            </a:fld>
            <a:endParaRPr lang="en-US" sz="2800" dirty="0"/>
          </a:p>
        </p:txBody>
      </p:sp>
    </p:spTree>
    <p:extLst>
      <p:ext uri="{BB962C8B-B14F-4D97-AF65-F5344CB8AC3E}">
        <p14:creationId xmlns:p14="http://schemas.microsoft.com/office/powerpoint/2010/main" val="2818622035"/>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13492655" cy="8980847"/>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Un GMM intenta encontrar una mezcla de distribuciones de probabilidad gaussianas multidimensionales que modelen mejor cualquier conjunto de datos de entrada. </a:t>
            </a:r>
          </a:p>
          <a:p>
            <a:pPr>
              <a:defRPr sz="4600">
                <a:latin typeface="Graphik Compact Regular"/>
                <a:ea typeface="Graphik Compact Regular"/>
                <a:cs typeface="Graphik Compact Regular"/>
                <a:sym typeface="Graphik Compact Regular"/>
              </a:defRPr>
            </a:pPr>
            <a:r>
              <a:rPr lang="es-ES_tradnl" dirty="0"/>
              <a:t>En el caso más simple, los GMM se pueden utilizar para encontrar conglomerados de la misma manera que k-</a:t>
            </a:r>
            <a:r>
              <a:rPr lang="es-ES_tradnl" dirty="0" err="1"/>
              <a:t>means</a:t>
            </a:r>
            <a:r>
              <a:rPr lang="es-ES_tradnl" dirty="0"/>
              <a:t>.</a:t>
            </a:r>
          </a:p>
          <a:p>
            <a:pPr>
              <a:defRPr sz="4600">
                <a:latin typeface="Graphik Compact Regular"/>
                <a:ea typeface="Graphik Compact Regular"/>
                <a:cs typeface="Graphik Compact Regular"/>
                <a:sym typeface="Graphik Compact Regular"/>
              </a:defRPr>
            </a:pPr>
            <a:r>
              <a:rPr lang="es-ES_tradnl" dirty="0"/>
              <a:t>Pero debido a que GMM contiene un modelo probabilístico, también es posible encontrar asignaciones probabilísticas.</a:t>
            </a:r>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66</a:t>
            </a:fld>
            <a:endParaRPr lang="en-US" sz="2800" dirty="0"/>
          </a:p>
        </p:txBody>
      </p:sp>
      <p:pic>
        <p:nvPicPr>
          <p:cNvPr id="5" name="Picture 4" descr="A group of colorful dots&#10;&#10;Description automatically generated">
            <a:extLst>
              <a:ext uri="{FF2B5EF4-FFF2-40B4-BE49-F238E27FC236}">
                <a16:creationId xmlns:a16="http://schemas.microsoft.com/office/drawing/2014/main" id="{0EEED8EE-0F89-8F0A-CE5A-CA96B9C648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22173" y="4125493"/>
            <a:ext cx="8339222" cy="8339222"/>
          </a:xfrm>
          <a:prstGeom prst="rect">
            <a:avLst/>
          </a:prstGeom>
        </p:spPr>
      </p:pic>
    </p:spTree>
    <p:extLst>
      <p:ext uri="{BB962C8B-B14F-4D97-AF65-F5344CB8AC3E}">
        <p14:creationId xmlns:p14="http://schemas.microsoft.com/office/powerpoint/2010/main" val="2488018816"/>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mc:AlternateContent xmlns:mc="http://schemas.openxmlformats.org/markup-compatibility/2006" xmlns:a14="http://schemas.microsoft.com/office/drawing/2010/main">
        <mc:Choice Requires="a14">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1869400" cy="8946827"/>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Este modelo tiene la siguiente expresión:</a:t>
                </a:r>
              </a:p>
              <a:p>
                <a:pPr algn="ct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𝑋</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m:rPr>
                                      <m:sty m:val="p"/>
                                    </m:rPr>
                                    <a:rPr lang="el-GR" b="0" i="1" smtClean="0">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rPr>
                                    <m:t>𝑗</m:t>
                                  </m:r>
                                </m:sub>
                              </m:sSub>
                            </m:sub>
                          </m:sSub>
                        </m:e>
                      </m:nary>
                    </m:oMath>
                  </m:oMathPara>
                </a14:m>
                <a:endParaRPr lang="es-ES_tradnl" dirty="0"/>
              </a:p>
              <a:p>
                <a:pPr>
                  <a:defRPr sz="4600">
                    <a:latin typeface="Graphik Compact Regular"/>
                    <a:ea typeface="Graphik Compact Regular"/>
                    <a:cs typeface="Graphik Compact Regular"/>
                    <a:sym typeface="Graphik Compact Regular"/>
                  </a:defRPr>
                </a:pPr>
                <a:r>
                  <a:rPr lang="es-ES_tradnl" dirty="0"/>
                  <a:t>Donde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m:rPr>
                                <m:sty m:val="p"/>
                              </m:rPr>
                              <a:rPr lang="el-GR" b="0" i="1" smtClean="0">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rPr>
                              <m:t>𝑗</m:t>
                            </m:r>
                          </m:sub>
                        </m:sSub>
                      </m:sub>
                    </m:sSub>
                  </m:oMath>
                </a14:m>
                <a:r>
                  <a:rPr lang="es-ES_tradnl" dirty="0"/>
                  <a:t> es una distribución normal multivariada con media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𝑗</m:t>
                        </m:r>
                      </m:sub>
                    </m:sSub>
                  </m:oMath>
                </a14:m>
                <a:r>
                  <a:rPr lang="es-ES_tradnl" dirty="0"/>
                  <a:t> y covarianza </a:t>
                </a:r>
                <a14:m>
                  <m:oMath xmlns:m="http://schemas.openxmlformats.org/officeDocument/2006/math">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n-US" i="1">
                            <a:latin typeface="Cambria Math" panose="02040503050406030204" pitchFamily="18" charset="0"/>
                          </a:rPr>
                          <m:t>𝑗</m:t>
                        </m:r>
                      </m:sub>
                    </m:sSub>
                  </m:oMath>
                </a14:m>
                <a:r>
                  <a:rPr lang="es-ES_tradnl" dirty="0"/>
                  <a:t>.</a:t>
                </a:r>
              </a:p>
              <a:p>
                <a:pPr>
                  <a:defRPr sz="4600">
                    <a:latin typeface="Graphik Compact Regular"/>
                    <a:ea typeface="Graphik Compact Regular"/>
                    <a:cs typeface="Graphik Compact Regular"/>
                    <a:sym typeface="Graphik Compact Regular"/>
                  </a:defRPr>
                </a:pPr>
                <a:r>
                  <a:rPr lang="es-ES_tradnl" dirty="0"/>
                  <a:t>Este modelo representa una suma pesada de k distribución normal multivariada cada una con peso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𝑗</m:t>
                        </m:r>
                      </m:sub>
                    </m:sSub>
                  </m:oMath>
                </a14:m>
                <a:r>
                  <a:rPr lang="es-ES_tradnl" dirty="0"/>
                  <a:t>. </a:t>
                </a:r>
              </a:p>
              <a:p>
                <a:pPr>
                  <a:defRPr sz="4600">
                    <a:latin typeface="Graphik Compact Regular"/>
                    <a:ea typeface="Graphik Compact Regular"/>
                    <a:cs typeface="Graphik Compact Regular"/>
                    <a:sym typeface="Graphik Compact Regular"/>
                  </a:defRPr>
                </a:pPr>
                <a:r>
                  <a:rPr lang="es-ES_tradnl" dirty="0"/>
                  <a:t>Los valores de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𝑗</m:t>
                        </m:r>
                      </m:sub>
                    </m:sSub>
                  </m:oMath>
                </a14:m>
                <a:r>
                  <a:rPr lang="es-ES_tradnl" dirty="0"/>
                  <a:t>, </a:t>
                </a:r>
                <a14:m>
                  <m:oMath xmlns:m="http://schemas.openxmlformats.org/officeDocument/2006/math">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n-US" i="1">
                            <a:latin typeface="Cambria Math" panose="02040503050406030204" pitchFamily="18" charset="0"/>
                          </a:rPr>
                          <m:t>𝑗</m:t>
                        </m:r>
                      </m:sub>
                    </m:sSub>
                  </m:oMath>
                </a14:m>
                <a:r>
                  <a:rPr lang="es-ES_tradnl" dirty="0"/>
                  <a:t> 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𝑗</m:t>
                        </m:r>
                      </m:sub>
                    </m:sSub>
                  </m:oMath>
                </a14:m>
                <a:r>
                  <a:rPr lang="es-ES_tradnl" dirty="0"/>
                  <a:t> son los parámetros por entrenar. Este entrenamiento se obtiene mediante el </a:t>
                </a:r>
                <a:r>
                  <a:rPr lang="es-ES_tradnl" b="1" dirty="0">
                    <a:solidFill>
                      <a:schemeClr val="accent3"/>
                    </a:solidFill>
                  </a:rPr>
                  <a:t>algoritmo de máxima expectación (EM) </a:t>
                </a:r>
                <a:r>
                  <a:rPr lang="es-ES_tradnl" dirty="0"/>
                  <a:t>para optimizar con el </a:t>
                </a:r>
                <a:r>
                  <a:rPr lang="es-ES_tradnl" b="1" dirty="0">
                    <a:solidFill>
                      <a:schemeClr val="accent6"/>
                    </a:solidFill>
                  </a:rPr>
                  <a:t>criterio de máxima verosimilitud</a:t>
                </a:r>
                <a:r>
                  <a:rPr lang="es-ES_tradnl" dirty="0"/>
                  <a:t>.</a:t>
                </a:r>
              </a:p>
            </p:txBody>
          </p:sp>
        </mc:Choice>
        <mc:Fallback xmlns="">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noRot="1" noChangeAspect="1" noMove="1" noResize="1" noEditPoints="1" noAdjustHandles="1" noChangeArrowheads="1" noChangeShapeType="1" noTextEdit="1"/>
              </p:cNvSpPr>
              <p:nvPr>
                <p:ph type="body" idx="1"/>
              </p:nvPr>
            </p:nvSpPr>
            <p:spPr>
              <a:xfrm>
                <a:off x="1295400" y="3710394"/>
                <a:ext cx="21869400" cy="8946827"/>
              </a:xfrm>
              <a:prstGeom prst="rect">
                <a:avLst/>
              </a:prstGeom>
              <a:blipFill>
                <a:blip r:embed="rId3"/>
                <a:stretch>
                  <a:fillRect l="-1393" t="-17163"/>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67</a:t>
            </a:fld>
            <a:endParaRPr lang="en-US" sz="2800" dirty="0"/>
          </a:p>
        </p:txBody>
      </p:sp>
    </p:spTree>
    <p:extLst>
      <p:ext uri="{BB962C8B-B14F-4D97-AF65-F5344CB8AC3E}">
        <p14:creationId xmlns:p14="http://schemas.microsoft.com/office/powerpoint/2010/main" val="2426413757"/>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mc:AlternateContent xmlns:mc="http://schemas.openxmlformats.org/markup-compatibility/2006" xmlns:a14="http://schemas.microsoft.com/office/drawing/2010/main">
        <mc:Choice Requires="a14">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1869400" cy="8946827"/>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Para simplificar, tomemos un caso de data unidimensional y dos </a:t>
                </a:r>
                <a:r>
                  <a:rPr lang="es-ES_tradnl" dirty="0" err="1"/>
                  <a:t>clusters</a:t>
                </a:r>
                <a:r>
                  <a:rPr lang="es-ES_tradnl" dirty="0"/>
                  <a:t> (k=2):</a:t>
                </a:r>
              </a:p>
              <a:p>
                <a:pPr algn="ctr">
                  <a:defRPr sz="4600">
                    <a:latin typeface="Graphik Compact Regular"/>
                    <a:ea typeface="Graphik Compact Regular"/>
                    <a:cs typeface="Graphik Compact Regular"/>
                    <a:sym typeface="Graphik Compact Regular"/>
                  </a:defRPr>
                </a:pPr>
                <a14:m>
                  <m:oMath xmlns:m="http://schemas.openxmlformats.org/officeDocument/2006/math">
                    <m:r>
                      <a:rPr lang="es-ES_tradnl" i="1" smtClean="0">
                        <a:latin typeface="Cambria Math" panose="02040503050406030204" pitchFamily="18" charset="0"/>
                      </a:rPr>
                      <m:t>𝑓</m:t>
                    </m:r>
                    <m:d>
                      <m:dPr>
                        <m:endChr m:val="|"/>
                        <m:ctrlPr>
                          <a:rPr lang="es-ES_tradnl" i="1" smtClean="0">
                            <a:latin typeface="Cambria Math" panose="02040503050406030204" pitchFamily="18" charset="0"/>
                          </a:rPr>
                        </m:ctrlPr>
                      </m:dPr>
                      <m:e>
                        <m:r>
                          <a:rPr lang="es-ES_tradnl" i="1" smtClean="0">
                            <a:latin typeface="Cambria Math" panose="02040503050406030204" pitchFamily="18" charset="0"/>
                          </a:rPr>
                          <m:t>𝑥</m:t>
                        </m:r>
                        <m:r>
                          <a:rPr lang="es-ES_tradnl" i="1" smtClean="0">
                            <a:latin typeface="Cambria Math" panose="02040503050406030204" pitchFamily="18" charset="0"/>
                          </a:rPr>
                          <m:t> </m:t>
                        </m:r>
                      </m:e>
                    </m:d>
                    <m:sSub>
                      <m:sSubPr>
                        <m:ctrlPr>
                          <a:rPr lang="es-ES_tradnl" i="1" smtClean="0">
                            <a:latin typeface="Cambria Math" panose="02040503050406030204" pitchFamily="18" charset="0"/>
                          </a:rPr>
                        </m:ctrlPr>
                      </m:sSubPr>
                      <m:e>
                        <m:r>
                          <a:rPr lang="es-ES_tradnl" i="1" smtClean="0">
                            <a:latin typeface="Cambria Math" panose="02040503050406030204" pitchFamily="18" charset="0"/>
                            <a:ea typeface="Cambria Math" panose="02040503050406030204" pitchFamily="18" charset="0"/>
                          </a:rPr>
                          <m:t>𝜇</m:t>
                        </m:r>
                      </m:e>
                      <m:sub>
                        <m:r>
                          <a:rPr lang="es-ES_tradnl" i="1" smtClean="0">
                            <a:latin typeface="Cambria Math" panose="02040503050406030204" pitchFamily="18" charset="0"/>
                            <a:ea typeface="Cambria Math" panose="02040503050406030204" pitchFamily="18" charset="0"/>
                          </a:rPr>
                          <m:t>1</m:t>
                        </m:r>
                      </m:sub>
                    </m:sSub>
                    <m:r>
                      <a:rPr lang="es-ES_tradnl" i="1" smtClean="0">
                        <a:latin typeface="Cambria Math" panose="02040503050406030204" pitchFamily="18" charset="0"/>
                      </a:rPr>
                      <m:t> </m:t>
                    </m:r>
                    <m:sSubSup>
                      <m:sSubSupPr>
                        <m:ctrlPr>
                          <a:rPr lang="es-ES_tradnl" i="1" smtClean="0">
                            <a:latin typeface="Cambria Math" panose="02040503050406030204" pitchFamily="18" charset="0"/>
                          </a:rPr>
                        </m:ctrlPr>
                      </m:sSubSupPr>
                      <m:e>
                        <m:r>
                          <a:rPr lang="es-ES_tradnl" i="1" smtClean="0">
                            <a:latin typeface="Cambria Math" panose="02040503050406030204" pitchFamily="18" charset="0"/>
                            <a:ea typeface="Cambria Math" panose="02040503050406030204" pitchFamily="18" charset="0"/>
                          </a:rPr>
                          <m:t>𝜎</m:t>
                        </m:r>
                      </m:e>
                      <m:sub>
                        <m:r>
                          <a:rPr lang="es-ES_tradnl" i="1" smtClean="0">
                            <a:latin typeface="Cambria Math" panose="02040503050406030204" pitchFamily="18" charset="0"/>
                          </a:rPr>
                          <m:t>1</m:t>
                        </m:r>
                      </m:sub>
                      <m:sup>
                        <m:r>
                          <a:rPr lang="es-ES_tradnl" i="1" smtClean="0">
                            <a:latin typeface="Cambria Math" panose="02040503050406030204" pitchFamily="18" charset="0"/>
                          </a:rPr>
                          <m:t>2</m:t>
                        </m:r>
                      </m:sup>
                    </m:sSubSup>
                    <m:r>
                      <a:rPr lang="es-ES_tradnl" i="1" smtClean="0">
                        <a:latin typeface="Cambria Math" panose="02040503050406030204" pitchFamily="18" charset="0"/>
                      </a:rPr>
                      <m:t>)</m:t>
                    </m:r>
                    <m:r>
                      <a:rPr lang="es-ES_tradnl" i="1" smtClean="0">
                        <a:latin typeface="Cambria Math" panose="02040503050406030204" pitchFamily="18" charset="0"/>
                        <a:ea typeface="Cambria Math" panose="02040503050406030204" pitchFamily="18" charset="0"/>
                      </a:rPr>
                      <m:t>←</m:t>
                    </m:r>
                    <m:f>
                      <m:fPr>
                        <m:ctrlPr>
                          <a:rPr lang="es-ES_tradnl" i="1" smtClean="0">
                            <a:latin typeface="Cambria Math" panose="02040503050406030204" pitchFamily="18" charset="0"/>
                          </a:rPr>
                        </m:ctrlPr>
                      </m:fPr>
                      <m:num>
                        <m:r>
                          <a:rPr lang="es-ES_tradnl" b="0" i="1" smtClean="0">
                            <a:latin typeface="Cambria Math" panose="02040503050406030204" pitchFamily="18" charset="0"/>
                          </a:rPr>
                          <m:t>1</m:t>
                        </m:r>
                      </m:num>
                      <m:den>
                        <m:rad>
                          <m:radPr>
                            <m:degHide m:val="on"/>
                            <m:ctrlPr>
                              <a:rPr lang="es-ES_tradnl" i="1" smtClean="0">
                                <a:latin typeface="Cambria Math" panose="02040503050406030204" pitchFamily="18" charset="0"/>
                              </a:rPr>
                            </m:ctrlPr>
                          </m:radPr>
                          <m:deg/>
                          <m:e>
                            <m:r>
                              <a:rPr lang="es-ES_tradnl" b="0" i="1" smtClean="0">
                                <a:latin typeface="Cambria Math" panose="02040503050406030204" pitchFamily="18" charset="0"/>
                              </a:rPr>
                              <m:t>2</m:t>
                            </m:r>
                            <m:r>
                              <a:rPr lang="es-ES_tradnl" b="0" i="1" smtClean="0">
                                <a:latin typeface="Cambria Math" panose="02040503050406030204" pitchFamily="18" charset="0"/>
                                <a:ea typeface="Cambria Math" panose="02040503050406030204" pitchFamily="18" charset="0"/>
                              </a:rPr>
                              <m:t>𝜋</m:t>
                            </m:r>
                            <m:sSubSup>
                              <m:sSubSupPr>
                                <m:ctrlPr>
                                  <a:rPr lang="es-ES_tradnl" i="1" smtClean="0">
                                    <a:latin typeface="Cambria Math" panose="02040503050406030204" pitchFamily="18" charset="0"/>
                                  </a:rPr>
                                </m:ctrlPr>
                              </m:sSubSupPr>
                              <m:e>
                                <m:r>
                                  <a:rPr lang="es-ES_tradnl" i="1" smtClean="0">
                                    <a:latin typeface="Cambria Math" panose="02040503050406030204" pitchFamily="18" charset="0"/>
                                    <a:ea typeface="Cambria Math" panose="02040503050406030204" pitchFamily="18" charset="0"/>
                                  </a:rPr>
                                  <m:t>𝜎</m:t>
                                </m:r>
                              </m:e>
                              <m:sub>
                                <m:r>
                                  <a:rPr lang="es-ES_tradnl" i="1" smtClean="0">
                                    <a:latin typeface="Cambria Math" panose="02040503050406030204" pitchFamily="18" charset="0"/>
                                  </a:rPr>
                                  <m:t>1</m:t>
                                </m:r>
                              </m:sub>
                              <m:sup>
                                <m:r>
                                  <a:rPr lang="es-ES_tradnl" i="1" smtClean="0">
                                    <a:latin typeface="Cambria Math" panose="02040503050406030204" pitchFamily="18" charset="0"/>
                                  </a:rPr>
                                  <m:t>2</m:t>
                                </m:r>
                              </m:sup>
                            </m:sSubSup>
                          </m:e>
                        </m:rad>
                      </m:den>
                    </m:f>
                    <m:sSup>
                      <m:sSupPr>
                        <m:ctrlPr>
                          <a:rPr lang="es-ES_tradnl" i="1" smtClean="0">
                            <a:latin typeface="Cambria Math" panose="02040503050406030204" pitchFamily="18" charset="0"/>
                          </a:rPr>
                        </m:ctrlPr>
                      </m:sSupPr>
                      <m:e>
                        <m:r>
                          <a:rPr lang="es-ES_tradnl" b="0" i="1" smtClean="0">
                            <a:latin typeface="Cambria Math" panose="02040503050406030204" pitchFamily="18" charset="0"/>
                          </a:rPr>
                          <m:t>𝑒</m:t>
                        </m:r>
                      </m:e>
                      <m:sup>
                        <m:f>
                          <m:fPr>
                            <m:type m:val="skw"/>
                            <m:ctrlPr>
                              <a:rPr lang="es-ES_tradnl" i="1" smtClean="0">
                                <a:latin typeface="Cambria Math" panose="02040503050406030204" pitchFamily="18" charset="0"/>
                              </a:rPr>
                            </m:ctrlPr>
                          </m:fPr>
                          <m:num>
                            <m:r>
                              <a:rPr lang="es-ES_tradnl" i="1" smtClean="0">
                                <a:latin typeface="Cambria Math" panose="02040503050406030204" pitchFamily="18" charset="0"/>
                              </a:rPr>
                              <m:t>−</m:t>
                            </m:r>
                            <m:sSup>
                              <m:sSupPr>
                                <m:ctrlPr>
                                  <a:rPr lang="es-ES_tradnl" i="1" smtClean="0">
                                    <a:latin typeface="Cambria Math" panose="02040503050406030204" pitchFamily="18" charset="0"/>
                                  </a:rPr>
                                </m:ctrlPr>
                              </m:sSupPr>
                              <m:e>
                                <m:d>
                                  <m:dPr>
                                    <m:ctrlPr>
                                      <a:rPr lang="es-ES_tradnl" i="1" smtClean="0">
                                        <a:latin typeface="Cambria Math" panose="02040503050406030204" pitchFamily="18" charset="0"/>
                                      </a:rPr>
                                    </m:ctrlPr>
                                  </m:dPr>
                                  <m:e>
                                    <m:r>
                                      <a:rPr lang="es-ES_tradnl" i="1" smtClean="0">
                                        <a:latin typeface="Cambria Math" panose="02040503050406030204" pitchFamily="18" charset="0"/>
                                      </a:rPr>
                                      <m:t>𝑥</m:t>
                                    </m:r>
                                    <m:r>
                                      <a:rPr lang="es-ES_tradnl" i="1" smtClean="0">
                                        <a:latin typeface="Cambria Math" panose="02040503050406030204" pitchFamily="18" charset="0"/>
                                      </a:rPr>
                                      <m:t>−</m:t>
                                    </m:r>
                                    <m:sSub>
                                      <m:sSubPr>
                                        <m:ctrlPr>
                                          <a:rPr lang="es-ES_tradnl" i="1" smtClean="0">
                                            <a:latin typeface="Cambria Math" panose="02040503050406030204" pitchFamily="18" charset="0"/>
                                          </a:rPr>
                                        </m:ctrlPr>
                                      </m:sSubPr>
                                      <m:e>
                                        <m:r>
                                          <a:rPr lang="es-ES_tradnl" i="1" smtClean="0">
                                            <a:latin typeface="Cambria Math" panose="02040503050406030204" pitchFamily="18" charset="0"/>
                                            <a:ea typeface="Cambria Math" panose="02040503050406030204" pitchFamily="18" charset="0"/>
                                          </a:rPr>
                                          <m:t>𝜇</m:t>
                                        </m:r>
                                      </m:e>
                                      <m:sub>
                                        <m:r>
                                          <a:rPr lang="es-ES_tradnl" i="1" smtClean="0">
                                            <a:latin typeface="Cambria Math" panose="02040503050406030204" pitchFamily="18" charset="0"/>
                                            <a:ea typeface="Cambria Math" panose="02040503050406030204" pitchFamily="18" charset="0"/>
                                          </a:rPr>
                                          <m:t>1</m:t>
                                        </m:r>
                                      </m:sub>
                                    </m:sSub>
                                  </m:e>
                                </m:d>
                              </m:e>
                              <m:sup>
                                <m:r>
                                  <a:rPr lang="es-ES_tradnl" i="1" smtClean="0">
                                    <a:latin typeface="Cambria Math" panose="02040503050406030204" pitchFamily="18" charset="0"/>
                                  </a:rPr>
                                  <m:t>2</m:t>
                                </m:r>
                              </m:sup>
                            </m:sSup>
                          </m:num>
                          <m:den>
                            <m:r>
                              <a:rPr lang="es-ES_tradnl" i="1" smtClean="0">
                                <a:latin typeface="Cambria Math" panose="02040503050406030204" pitchFamily="18" charset="0"/>
                              </a:rPr>
                              <m:t>2</m:t>
                            </m:r>
                            <m:sSubSup>
                              <m:sSubSupPr>
                                <m:ctrlPr>
                                  <a:rPr lang="es-ES_tradnl" i="1" smtClean="0">
                                    <a:latin typeface="Cambria Math" panose="02040503050406030204" pitchFamily="18" charset="0"/>
                                  </a:rPr>
                                </m:ctrlPr>
                              </m:sSubSupPr>
                              <m:e>
                                <m:r>
                                  <a:rPr lang="es-ES_tradnl" i="1" smtClean="0">
                                    <a:latin typeface="Cambria Math" panose="02040503050406030204" pitchFamily="18" charset="0"/>
                                    <a:ea typeface="Cambria Math" panose="02040503050406030204" pitchFamily="18" charset="0"/>
                                  </a:rPr>
                                  <m:t>𝜎</m:t>
                                </m:r>
                              </m:e>
                              <m:sub>
                                <m:r>
                                  <a:rPr lang="es-ES_tradnl" i="1" smtClean="0">
                                    <a:latin typeface="Cambria Math" panose="02040503050406030204" pitchFamily="18" charset="0"/>
                                  </a:rPr>
                                  <m:t>1</m:t>
                                </m:r>
                              </m:sub>
                              <m:sup>
                                <m:r>
                                  <a:rPr lang="es-ES_tradnl" i="1" smtClean="0">
                                    <a:latin typeface="Cambria Math" panose="02040503050406030204" pitchFamily="18" charset="0"/>
                                  </a:rPr>
                                  <m:t>2</m:t>
                                </m:r>
                              </m:sup>
                            </m:sSubSup>
                          </m:den>
                        </m:f>
                      </m:sup>
                    </m:sSup>
                    <m:r>
                      <a:rPr lang="es-ES_tradnl" b="0" i="0" smtClean="0">
                        <a:latin typeface="Cambria Math" panose="02040503050406030204" pitchFamily="18" charset="0"/>
                      </a:rPr>
                      <m:t> </m:t>
                    </m:r>
                  </m:oMath>
                </a14:m>
                <a:r>
                  <a:rPr lang="es-ES_tradnl" dirty="0"/>
                  <a:t> y  </a:t>
                </a:r>
                <a14:m>
                  <m:oMath xmlns:m="http://schemas.openxmlformats.org/officeDocument/2006/math">
                    <m:r>
                      <a:rPr lang="es-ES_tradnl" i="1" smtClean="0">
                        <a:latin typeface="Cambria Math" panose="02040503050406030204" pitchFamily="18" charset="0"/>
                      </a:rPr>
                      <m:t>𝑓</m:t>
                    </m:r>
                    <m:d>
                      <m:dPr>
                        <m:endChr m:val="|"/>
                        <m:ctrlPr>
                          <a:rPr lang="es-ES_tradnl" i="1" smtClean="0">
                            <a:latin typeface="Cambria Math" panose="02040503050406030204" pitchFamily="18" charset="0"/>
                          </a:rPr>
                        </m:ctrlPr>
                      </m:dPr>
                      <m:e>
                        <m:r>
                          <a:rPr lang="es-ES_tradnl" i="1" smtClean="0">
                            <a:latin typeface="Cambria Math" panose="02040503050406030204" pitchFamily="18" charset="0"/>
                          </a:rPr>
                          <m:t>𝑥</m:t>
                        </m:r>
                        <m:r>
                          <a:rPr lang="es-ES_tradnl" i="1" smtClean="0">
                            <a:latin typeface="Cambria Math" panose="02040503050406030204" pitchFamily="18" charset="0"/>
                          </a:rPr>
                          <m:t> </m:t>
                        </m:r>
                      </m:e>
                    </m:d>
                    <m:sSub>
                      <m:sSubPr>
                        <m:ctrlPr>
                          <a:rPr lang="es-ES_tradnl" i="1" smtClean="0">
                            <a:latin typeface="Cambria Math" panose="02040503050406030204" pitchFamily="18" charset="0"/>
                          </a:rPr>
                        </m:ctrlPr>
                      </m:sSubPr>
                      <m:e>
                        <m:r>
                          <a:rPr lang="es-ES_tradnl" i="1" smtClean="0">
                            <a:latin typeface="Cambria Math" panose="02040503050406030204" pitchFamily="18" charset="0"/>
                            <a:ea typeface="Cambria Math" panose="02040503050406030204" pitchFamily="18" charset="0"/>
                          </a:rPr>
                          <m:t>𝜇</m:t>
                        </m:r>
                      </m:e>
                      <m:sub>
                        <m:r>
                          <a:rPr lang="es-ES_tradnl" b="0" i="1" smtClean="0">
                            <a:latin typeface="Cambria Math" panose="02040503050406030204" pitchFamily="18" charset="0"/>
                            <a:ea typeface="Cambria Math" panose="02040503050406030204" pitchFamily="18" charset="0"/>
                          </a:rPr>
                          <m:t>2</m:t>
                        </m:r>
                      </m:sub>
                    </m:sSub>
                    <m:r>
                      <a:rPr lang="es-ES_tradnl" i="1" smtClean="0">
                        <a:latin typeface="Cambria Math" panose="02040503050406030204" pitchFamily="18" charset="0"/>
                      </a:rPr>
                      <m:t> </m:t>
                    </m:r>
                    <m:sSubSup>
                      <m:sSubSupPr>
                        <m:ctrlPr>
                          <a:rPr lang="es-ES_tradnl" i="1" smtClean="0">
                            <a:latin typeface="Cambria Math" panose="02040503050406030204" pitchFamily="18" charset="0"/>
                          </a:rPr>
                        </m:ctrlPr>
                      </m:sSubSupPr>
                      <m:e>
                        <m:r>
                          <a:rPr lang="es-ES_tradnl" i="1" smtClean="0">
                            <a:latin typeface="Cambria Math" panose="02040503050406030204" pitchFamily="18" charset="0"/>
                            <a:ea typeface="Cambria Math" panose="02040503050406030204" pitchFamily="18" charset="0"/>
                          </a:rPr>
                          <m:t>𝜎</m:t>
                        </m:r>
                      </m:e>
                      <m:sub>
                        <m:r>
                          <a:rPr lang="es-ES_tradnl" b="0" i="1" smtClean="0">
                            <a:latin typeface="Cambria Math" panose="02040503050406030204" pitchFamily="18" charset="0"/>
                            <a:ea typeface="Cambria Math" panose="02040503050406030204" pitchFamily="18" charset="0"/>
                          </a:rPr>
                          <m:t>2</m:t>
                        </m:r>
                      </m:sub>
                      <m:sup>
                        <m:r>
                          <a:rPr lang="es-ES_tradnl" i="1" smtClean="0">
                            <a:latin typeface="Cambria Math" panose="02040503050406030204" pitchFamily="18" charset="0"/>
                          </a:rPr>
                          <m:t>2</m:t>
                        </m:r>
                      </m:sup>
                    </m:sSubSup>
                    <m:r>
                      <a:rPr lang="es-ES_tradnl" i="1" smtClean="0">
                        <a:latin typeface="Cambria Math" panose="02040503050406030204" pitchFamily="18" charset="0"/>
                      </a:rPr>
                      <m:t>)</m:t>
                    </m:r>
                    <m:r>
                      <a:rPr lang="es-ES_tradnl" i="1" smtClean="0">
                        <a:latin typeface="Cambria Math" panose="02040503050406030204" pitchFamily="18" charset="0"/>
                        <a:ea typeface="Cambria Math" panose="02040503050406030204" pitchFamily="18" charset="0"/>
                      </a:rPr>
                      <m:t>←</m:t>
                    </m:r>
                    <m:f>
                      <m:fPr>
                        <m:ctrlPr>
                          <a:rPr lang="es-ES_tradnl" i="1" smtClean="0">
                            <a:latin typeface="Cambria Math" panose="02040503050406030204" pitchFamily="18" charset="0"/>
                          </a:rPr>
                        </m:ctrlPr>
                      </m:fPr>
                      <m:num>
                        <m:r>
                          <a:rPr lang="es-ES_tradnl" i="1" smtClean="0">
                            <a:latin typeface="Cambria Math" panose="02040503050406030204" pitchFamily="18" charset="0"/>
                          </a:rPr>
                          <m:t>1</m:t>
                        </m:r>
                      </m:num>
                      <m:den>
                        <m:rad>
                          <m:radPr>
                            <m:degHide m:val="on"/>
                            <m:ctrlPr>
                              <a:rPr lang="es-ES_tradnl" i="1" smtClean="0">
                                <a:latin typeface="Cambria Math" panose="02040503050406030204" pitchFamily="18" charset="0"/>
                              </a:rPr>
                            </m:ctrlPr>
                          </m:radPr>
                          <m:deg/>
                          <m:e>
                            <m:r>
                              <a:rPr lang="es-ES_tradnl" i="1" smtClean="0">
                                <a:latin typeface="Cambria Math" panose="02040503050406030204" pitchFamily="18" charset="0"/>
                              </a:rPr>
                              <m:t>2</m:t>
                            </m:r>
                            <m:r>
                              <a:rPr lang="es-ES_tradnl" i="1" smtClean="0">
                                <a:latin typeface="Cambria Math" panose="02040503050406030204" pitchFamily="18" charset="0"/>
                                <a:ea typeface="Cambria Math" panose="02040503050406030204" pitchFamily="18" charset="0"/>
                              </a:rPr>
                              <m:t>𝜋</m:t>
                            </m:r>
                            <m:sSubSup>
                              <m:sSubSupPr>
                                <m:ctrlPr>
                                  <a:rPr lang="es-ES_tradnl" i="1" smtClean="0">
                                    <a:latin typeface="Cambria Math" panose="02040503050406030204" pitchFamily="18" charset="0"/>
                                  </a:rPr>
                                </m:ctrlPr>
                              </m:sSubSupPr>
                              <m:e>
                                <m:r>
                                  <a:rPr lang="es-ES_tradnl" i="1" smtClean="0">
                                    <a:latin typeface="Cambria Math" panose="02040503050406030204" pitchFamily="18" charset="0"/>
                                    <a:ea typeface="Cambria Math" panose="02040503050406030204" pitchFamily="18" charset="0"/>
                                  </a:rPr>
                                  <m:t>𝜎</m:t>
                                </m:r>
                              </m:e>
                              <m:sub>
                                <m:r>
                                  <a:rPr lang="es-ES_tradnl" b="0" i="1" smtClean="0">
                                    <a:latin typeface="Cambria Math" panose="02040503050406030204" pitchFamily="18" charset="0"/>
                                    <a:ea typeface="Cambria Math" panose="02040503050406030204" pitchFamily="18" charset="0"/>
                                  </a:rPr>
                                  <m:t>2</m:t>
                                </m:r>
                              </m:sub>
                              <m:sup>
                                <m:r>
                                  <a:rPr lang="es-ES_tradnl" i="1" smtClean="0">
                                    <a:latin typeface="Cambria Math" panose="02040503050406030204" pitchFamily="18" charset="0"/>
                                  </a:rPr>
                                  <m:t>2</m:t>
                                </m:r>
                              </m:sup>
                            </m:sSubSup>
                          </m:e>
                        </m:rad>
                      </m:den>
                    </m:f>
                    <m:sSup>
                      <m:sSupPr>
                        <m:ctrlPr>
                          <a:rPr lang="es-ES_tradnl" i="1" smtClean="0">
                            <a:latin typeface="Cambria Math" panose="02040503050406030204" pitchFamily="18" charset="0"/>
                          </a:rPr>
                        </m:ctrlPr>
                      </m:sSupPr>
                      <m:e>
                        <m:r>
                          <a:rPr lang="es-ES_tradnl" i="1" smtClean="0">
                            <a:latin typeface="Cambria Math" panose="02040503050406030204" pitchFamily="18" charset="0"/>
                          </a:rPr>
                          <m:t>𝑒</m:t>
                        </m:r>
                      </m:e>
                      <m:sup>
                        <m:f>
                          <m:fPr>
                            <m:type m:val="skw"/>
                            <m:ctrlPr>
                              <a:rPr lang="es-ES_tradnl" i="1" smtClean="0">
                                <a:latin typeface="Cambria Math" panose="02040503050406030204" pitchFamily="18" charset="0"/>
                              </a:rPr>
                            </m:ctrlPr>
                          </m:fPr>
                          <m:num>
                            <m:r>
                              <a:rPr lang="es-ES_tradnl" i="1" smtClean="0">
                                <a:latin typeface="Cambria Math" panose="02040503050406030204" pitchFamily="18" charset="0"/>
                              </a:rPr>
                              <m:t>−</m:t>
                            </m:r>
                            <m:sSup>
                              <m:sSupPr>
                                <m:ctrlPr>
                                  <a:rPr lang="es-ES_tradnl" i="1" smtClean="0">
                                    <a:latin typeface="Cambria Math" panose="02040503050406030204" pitchFamily="18" charset="0"/>
                                  </a:rPr>
                                </m:ctrlPr>
                              </m:sSupPr>
                              <m:e>
                                <m:d>
                                  <m:dPr>
                                    <m:ctrlPr>
                                      <a:rPr lang="es-ES_tradnl" i="1" smtClean="0">
                                        <a:latin typeface="Cambria Math" panose="02040503050406030204" pitchFamily="18" charset="0"/>
                                      </a:rPr>
                                    </m:ctrlPr>
                                  </m:dPr>
                                  <m:e>
                                    <m:r>
                                      <a:rPr lang="es-ES_tradnl" i="1" smtClean="0">
                                        <a:latin typeface="Cambria Math" panose="02040503050406030204" pitchFamily="18" charset="0"/>
                                      </a:rPr>
                                      <m:t>𝑥</m:t>
                                    </m:r>
                                    <m:r>
                                      <a:rPr lang="es-ES_tradnl" i="1" smtClean="0">
                                        <a:latin typeface="Cambria Math" panose="02040503050406030204" pitchFamily="18" charset="0"/>
                                      </a:rPr>
                                      <m:t>−</m:t>
                                    </m:r>
                                    <m:sSub>
                                      <m:sSubPr>
                                        <m:ctrlPr>
                                          <a:rPr lang="es-ES_tradnl" i="1" smtClean="0">
                                            <a:latin typeface="Cambria Math" panose="02040503050406030204" pitchFamily="18" charset="0"/>
                                          </a:rPr>
                                        </m:ctrlPr>
                                      </m:sSubPr>
                                      <m:e>
                                        <m:r>
                                          <a:rPr lang="es-ES_tradnl" i="1" smtClean="0">
                                            <a:latin typeface="Cambria Math" panose="02040503050406030204" pitchFamily="18" charset="0"/>
                                            <a:ea typeface="Cambria Math" panose="02040503050406030204" pitchFamily="18" charset="0"/>
                                          </a:rPr>
                                          <m:t>𝜇</m:t>
                                        </m:r>
                                      </m:e>
                                      <m:sub>
                                        <m:r>
                                          <a:rPr lang="es-ES_tradnl" b="0" i="1" smtClean="0">
                                            <a:latin typeface="Cambria Math" panose="02040503050406030204" pitchFamily="18" charset="0"/>
                                            <a:ea typeface="Cambria Math" panose="02040503050406030204" pitchFamily="18" charset="0"/>
                                          </a:rPr>
                                          <m:t>2</m:t>
                                        </m:r>
                                      </m:sub>
                                    </m:sSub>
                                  </m:e>
                                </m:d>
                              </m:e>
                              <m:sup>
                                <m:r>
                                  <a:rPr lang="es-ES_tradnl" i="1" smtClean="0">
                                    <a:latin typeface="Cambria Math" panose="02040503050406030204" pitchFamily="18" charset="0"/>
                                  </a:rPr>
                                  <m:t>2</m:t>
                                </m:r>
                              </m:sup>
                            </m:sSup>
                          </m:num>
                          <m:den>
                            <m:r>
                              <a:rPr lang="es-ES_tradnl" i="1" smtClean="0">
                                <a:latin typeface="Cambria Math" panose="02040503050406030204" pitchFamily="18" charset="0"/>
                              </a:rPr>
                              <m:t>2</m:t>
                            </m:r>
                            <m:sSubSup>
                              <m:sSubSupPr>
                                <m:ctrlPr>
                                  <a:rPr lang="es-ES_tradnl" i="1" smtClean="0">
                                    <a:latin typeface="Cambria Math" panose="02040503050406030204" pitchFamily="18" charset="0"/>
                                  </a:rPr>
                                </m:ctrlPr>
                              </m:sSubSupPr>
                              <m:e>
                                <m:r>
                                  <a:rPr lang="es-ES_tradnl" i="1" smtClean="0">
                                    <a:latin typeface="Cambria Math" panose="02040503050406030204" pitchFamily="18" charset="0"/>
                                    <a:ea typeface="Cambria Math" panose="02040503050406030204" pitchFamily="18" charset="0"/>
                                  </a:rPr>
                                  <m:t>𝜎</m:t>
                                </m:r>
                              </m:e>
                              <m:sub>
                                <m:r>
                                  <a:rPr lang="es-ES_tradnl" b="0" i="1" smtClean="0">
                                    <a:latin typeface="Cambria Math" panose="02040503050406030204" pitchFamily="18" charset="0"/>
                                    <a:ea typeface="Cambria Math" panose="02040503050406030204" pitchFamily="18" charset="0"/>
                                  </a:rPr>
                                  <m:t>2</m:t>
                                </m:r>
                              </m:sub>
                              <m:sup>
                                <m:r>
                                  <a:rPr lang="es-ES_tradnl" i="1" smtClean="0">
                                    <a:latin typeface="Cambria Math" panose="02040503050406030204" pitchFamily="18" charset="0"/>
                                  </a:rPr>
                                  <m:t>2</m:t>
                                </m:r>
                              </m:sup>
                            </m:sSubSup>
                          </m:den>
                        </m:f>
                      </m:sup>
                    </m:sSup>
                  </m:oMath>
                </a14:m>
                <a:endParaRPr lang="es-ES_tradnl" dirty="0"/>
              </a:p>
              <a:p>
                <a:pPr>
                  <a:defRPr sz="4600">
                    <a:latin typeface="Graphik Compact Regular"/>
                    <a:ea typeface="Graphik Compact Regular"/>
                    <a:cs typeface="Graphik Compact Regular"/>
                    <a:sym typeface="Graphik Compact Regular"/>
                  </a:defRPr>
                </a:pPr>
                <a:r>
                  <a:rPr lang="es-ES_tradnl" dirty="0"/>
                  <a:t>EM trabaja de la siguiente forma. A principio inicializa al azar los parámetros </a:t>
                </a:r>
                <a14:m>
                  <m:oMath xmlns:m="http://schemas.openxmlformats.org/officeDocument/2006/math">
                    <m:sSub>
                      <m:sSubPr>
                        <m:ctrlPr>
                          <a:rPr lang="es-ES_tradnl" i="1" smtClean="0">
                            <a:latin typeface="Cambria Math" panose="02040503050406030204" pitchFamily="18" charset="0"/>
                          </a:rPr>
                        </m:ctrlPr>
                      </m:sSubPr>
                      <m:e>
                        <m:r>
                          <a:rPr lang="es-ES_tradnl" i="1" smtClean="0">
                            <a:latin typeface="Cambria Math" panose="02040503050406030204" pitchFamily="18" charset="0"/>
                            <a:ea typeface="Cambria Math" panose="02040503050406030204" pitchFamily="18" charset="0"/>
                          </a:rPr>
                          <m:t>𝜇</m:t>
                        </m:r>
                      </m:e>
                      <m:sub>
                        <m:r>
                          <a:rPr lang="es-ES_tradnl" i="1" smtClean="0">
                            <a:latin typeface="Cambria Math" panose="02040503050406030204" pitchFamily="18" charset="0"/>
                            <a:ea typeface="Cambria Math" panose="02040503050406030204" pitchFamily="18" charset="0"/>
                          </a:rPr>
                          <m:t>1</m:t>
                        </m:r>
                      </m:sub>
                    </m:sSub>
                    <m:r>
                      <a:rPr lang="es-ES_tradnl" b="0" i="1" smtClean="0">
                        <a:latin typeface="Cambria Math" panose="02040503050406030204" pitchFamily="18" charset="0"/>
                        <a:ea typeface="Cambria Math" panose="02040503050406030204" pitchFamily="18" charset="0"/>
                      </a:rPr>
                      <m:t>,</m:t>
                    </m:r>
                    <m:r>
                      <a:rPr lang="es-ES_tradnl" i="1" smtClean="0">
                        <a:latin typeface="Cambria Math" panose="02040503050406030204" pitchFamily="18" charset="0"/>
                      </a:rPr>
                      <m:t> </m:t>
                    </m:r>
                    <m:sSubSup>
                      <m:sSubSupPr>
                        <m:ctrlPr>
                          <a:rPr lang="es-ES_tradnl" i="1" smtClean="0">
                            <a:latin typeface="Cambria Math" panose="02040503050406030204" pitchFamily="18" charset="0"/>
                          </a:rPr>
                        </m:ctrlPr>
                      </m:sSubSupPr>
                      <m:e>
                        <m:r>
                          <a:rPr lang="es-ES_tradnl" i="1" smtClean="0">
                            <a:latin typeface="Cambria Math" panose="02040503050406030204" pitchFamily="18" charset="0"/>
                            <a:ea typeface="Cambria Math" panose="02040503050406030204" pitchFamily="18" charset="0"/>
                          </a:rPr>
                          <m:t>𝜎</m:t>
                        </m:r>
                      </m:e>
                      <m:sub>
                        <m:r>
                          <a:rPr lang="es-ES_tradnl" i="1" smtClean="0">
                            <a:latin typeface="Cambria Math" panose="02040503050406030204" pitchFamily="18" charset="0"/>
                          </a:rPr>
                          <m:t>1</m:t>
                        </m:r>
                      </m:sub>
                      <m:sup>
                        <m:r>
                          <a:rPr lang="es-ES_tradnl" i="1" smtClean="0">
                            <a:latin typeface="Cambria Math" panose="02040503050406030204" pitchFamily="18" charset="0"/>
                          </a:rPr>
                          <m:t>2</m:t>
                        </m:r>
                      </m:sup>
                    </m:sSubSup>
                    <m:r>
                      <a:rPr lang="es-ES_tradnl" b="0" i="1" smtClean="0">
                        <a:latin typeface="Cambria Math" panose="02040503050406030204" pitchFamily="18" charset="0"/>
                      </a:rPr>
                      <m:t>, </m:t>
                    </m:r>
                    <m:sSub>
                      <m:sSubPr>
                        <m:ctrlPr>
                          <a:rPr lang="es-ES_tradnl" i="1" smtClean="0">
                            <a:latin typeface="Cambria Math" panose="02040503050406030204" pitchFamily="18" charset="0"/>
                          </a:rPr>
                        </m:ctrlPr>
                      </m:sSubPr>
                      <m:e>
                        <m:r>
                          <a:rPr lang="es-ES_tradnl" i="1" smtClean="0">
                            <a:latin typeface="Cambria Math" panose="02040503050406030204" pitchFamily="18" charset="0"/>
                            <a:ea typeface="Cambria Math" panose="02040503050406030204" pitchFamily="18" charset="0"/>
                          </a:rPr>
                          <m:t>𝜇</m:t>
                        </m:r>
                      </m:e>
                      <m:sub>
                        <m:r>
                          <a:rPr lang="es-ES_tradnl" b="0" i="1" smtClean="0">
                            <a:latin typeface="Cambria Math" panose="02040503050406030204" pitchFamily="18" charset="0"/>
                            <a:ea typeface="Cambria Math" panose="02040503050406030204" pitchFamily="18" charset="0"/>
                          </a:rPr>
                          <m:t>2</m:t>
                        </m:r>
                      </m:sub>
                    </m:sSub>
                    <m:r>
                      <a:rPr lang="es-ES_tradnl" i="1" smtClean="0">
                        <a:latin typeface="Cambria Math" panose="02040503050406030204" pitchFamily="18" charset="0"/>
                        <a:ea typeface="Cambria Math" panose="02040503050406030204" pitchFamily="18" charset="0"/>
                      </a:rPr>
                      <m:t>,</m:t>
                    </m:r>
                    <m:r>
                      <a:rPr lang="es-ES_tradnl" i="1" smtClean="0">
                        <a:latin typeface="Cambria Math" panose="02040503050406030204" pitchFamily="18" charset="0"/>
                      </a:rPr>
                      <m:t> </m:t>
                    </m:r>
                    <m:sSubSup>
                      <m:sSubSupPr>
                        <m:ctrlPr>
                          <a:rPr lang="es-ES_tradnl" i="1" smtClean="0">
                            <a:latin typeface="Cambria Math" panose="02040503050406030204" pitchFamily="18" charset="0"/>
                          </a:rPr>
                        </m:ctrlPr>
                      </m:sSubSupPr>
                      <m:e>
                        <m:r>
                          <a:rPr lang="es-ES_tradnl" i="1" smtClean="0">
                            <a:latin typeface="Cambria Math" panose="02040503050406030204" pitchFamily="18" charset="0"/>
                            <a:ea typeface="Cambria Math" panose="02040503050406030204" pitchFamily="18" charset="0"/>
                          </a:rPr>
                          <m:t>𝜎</m:t>
                        </m:r>
                      </m:e>
                      <m:sub>
                        <m:r>
                          <a:rPr lang="es-ES_tradnl" b="0" i="1" smtClean="0">
                            <a:latin typeface="Cambria Math" panose="02040503050406030204" pitchFamily="18" charset="0"/>
                            <a:ea typeface="Cambria Math" panose="02040503050406030204" pitchFamily="18" charset="0"/>
                          </a:rPr>
                          <m:t>2</m:t>
                        </m:r>
                      </m:sub>
                      <m:sup>
                        <m:r>
                          <a:rPr lang="es-ES_tradnl" i="1" smtClean="0">
                            <a:latin typeface="Cambria Math" panose="02040503050406030204" pitchFamily="18" charset="0"/>
                          </a:rPr>
                          <m:t>2</m:t>
                        </m:r>
                      </m:sup>
                    </m:sSubSup>
                  </m:oMath>
                </a14:m>
                <a:r>
                  <a:rPr lang="es-ES_tradnl" dirty="0"/>
                  <a:t> y hace que </a:t>
                </a:r>
                <a14:m>
                  <m:oMath xmlns:m="http://schemas.openxmlformats.org/officeDocument/2006/math">
                    <m:sSub>
                      <m:sSubPr>
                        <m:ctrlPr>
                          <a:rPr lang="es-ES_tradnl" i="1" smtClean="0">
                            <a:latin typeface="Cambria Math" panose="02040503050406030204" pitchFamily="18" charset="0"/>
                          </a:rPr>
                        </m:ctrlPr>
                      </m:sSubPr>
                      <m:e>
                        <m:r>
                          <a:rPr lang="es-ES_tradnl" i="1" smtClean="0">
                            <a:latin typeface="Cambria Math" panose="02040503050406030204" pitchFamily="18" charset="0"/>
                            <a:ea typeface="Cambria Math" panose="02040503050406030204" pitchFamily="18" charset="0"/>
                          </a:rPr>
                          <m:t>𝜙</m:t>
                        </m:r>
                      </m:e>
                      <m:sub>
                        <m:r>
                          <a:rPr lang="es-ES_tradnl" b="0" i="1" smtClean="0">
                            <a:latin typeface="Cambria Math" panose="02040503050406030204" pitchFamily="18" charset="0"/>
                            <a:ea typeface="Cambria Math" panose="02040503050406030204" pitchFamily="18" charset="0"/>
                          </a:rPr>
                          <m:t>1</m:t>
                        </m:r>
                      </m:sub>
                    </m:sSub>
                    <m:r>
                      <a:rPr lang="es-ES_tradnl" b="0" i="1" smtClean="0">
                        <a:latin typeface="Cambria Math" panose="02040503050406030204" pitchFamily="18" charset="0"/>
                      </a:rPr>
                      <m:t>=</m:t>
                    </m:r>
                    <m:sSub>
                      <m:sSubPr>
                        <m:ctrlPr>
                          <a:rPr lang="es-ES_tradnl" i="1" smtClean="0">
                            <a:latin typeface="Cambria Math" panose="02040503050406030204" pitchFamily="18" charset="0"/>
                          </a:rPr>
                        </m:ctrlPr>
                      </m:sSubPr>
                      <m:e>
                        <m:r>
                          <a:rPr lang="es-ES_tradnl" i="1" smtClean="0">
                            <a:latin typeface="Cambria Math" panose="02040503050406030204" pitchFamily="18" charset="0"/>
                            <a:ea typeface="Cambria Math" panose="02040503050406030204" pitchFamily="18" charset="0"/>
                          </a:rPr>
                          <m:t>𝜙</m:t>
                        </m:r>
                      </m:e>
                      <m:sub>
                        <m:r>
                          <a:rPr lang="es-ES_tradnl" b="0" i="1" smtClean="0">
                            <a:latin typeface="Cambria Math" panose="02040503050406030204" pitchFamily="18" charset="0"/>
                            <a:ea typeface="Cambria Math" panose="02040503050406030204" pitchFamily="18" charset="0"/>
                          </a:rPr>
                          <m:t>2</m:t>
                        </m:r>
                      </m:sub>
                    </m:sSub>
                    <m:r>
                      <a:rPr lang="es-ES_tradnl" b="0" i="1" smtClean="0">
                        <a:latin typeface="Cambria Math" panose="02040503050406030204" pitchFamily="18" charset="0"/>
                      </a:rPr>
                      <m:t>=</m:t>
                    </m:r>
                    <m:f>
                      <m:fPr>
                        <m:ctrlPr>
                          <a:rPr lang="es-ES_tradnl" b="0" i="1" smtClean="0">
                            <a:latin typeface="Cambria Math" panose="02040503050406030204" pitchFamily="18" charset="0"/>
                          </a:rPr>
                        </m:ctrlPr>
                      </m:fPr>
                      <m:num>
                        <m:r>
                          <a:rPr lang="es-ES_tradnl" b="0" i="1" smtClean="0">
                            <a:latin typeface="Cambria Math" panose="02040503050406030204" pitchFamily="18" charset="0"/>
                          </a:rPr>
                          <m:t>1</m:t>
                        </m:r>
                      </m:num>
                      <m:den>
                        <m:r>
                          <a:rPr lang="es-ES_tradnl" b="0" i="1" smtClean="0">
                            <a:latin typeface="Cambria Math" panose="02040503050406030204" pitchFamily="18" charset="0"/>
                          </a:rPr>
                          <m:t>𝑘</m:t>
                        </m:r>
                      </m:den>
                    </m:f>
                    <m:r>
                      <a:rPr lang="es-ES_tradnl" b="0" i="0" smtClean="0">
                        <a:latin typeface="Cambria Math" panose="02040503050406030204" pitchFamily="18" charset="0"/>
                      </a:rPr>
                      <m:t>.</m:t>
                    </m:r>
                  </m:oMath>
                </a14:m>
                <a:endParaRPr lang="es-ES_tradnl" dirty="0"/>
              </a:p>
              <a:p>
                <a:pPr>
                  <a:defRPr sz="4600">
                    <a:latin typeface="Graphik Compact Regular"/>
                    <a:ea typeface="Graphik Compact Regular"/>
                    <a:cs typeface="Graphik Compact Regular"/>
                    <a:sym typeface="Graphik Compact Regular"/>
                  </a:defRPr>
                </a:pPr>
                <a:endParaRPr lang="es-ES_tradnl" dirty="0"/>
              </a:p>
            </p:txBody>
          </p:sp>
        </mc:Choice>
        <mc:Fallback xmlns="">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noRot="1" noChangeAspect="1" noMove="1" noResize="1" noEditPoints="1" noAdjustHandles="1" noChangeArrowheads="1" noChangeShapeType="1" noTextEdit="1"/>
              </p:cNvSpPr>
              <p:nvPr>
                <p:ph type="body" idx="1"/>
              </p:nvPr>
            </p:nvSpPr>
            <p:spPr>
              <a:xfrm>
                <a:off x="1295400" y="3710394"/>
                <a:ext cx="21869400" cy="8946827"/>
              </a:xfrm>
              <a:prstGeom prst="rect">
                <a:avLst/>
              </a:prstGeom>
              <a:blipFill>
                <a:blip r:embed="rId3"/>
                <a:stretch>
                  <a:fillRect l="-1393" t="-8511"/>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68</a:t>
            </a:fld>
            <a:endParaRPr lang="en-US" sz="2800" dirty="0"/>
          </a:p>
        </p:txBody>
      </p:sp>
    </p:spTree>
    <p:extLst>
      <p:ext uri="{BB962C8B-B14F-4D97-AF65-F5344CB8AC3E}">
        <p14:creationId xmlns:p14="http://schemas.microsoft.com/office/powerpoint/2010/main" val="4062886484"/>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mc:AlternateContent xmlns:mc="http://schemas.openxmlformats.org/markup-compatibility/2006" xmlns:a14="http://schemas.microsoft.com/office/drawing/2010/main">
        <mc:Choice Requires="a14">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1869400" cy="8946827"/>
              </a:xfrm>
              <a:prstGeom prst="rect">
                <a:avLst/>
              </a:prstGeom>
            </p:spPr>
            <p:txBody>
              <a:bodyPr>
                <a:normAutofit fontScale="92500" lnSpcReduction="20000"/>
              </a:bodyPr>
              <a:lstStyle/>
              <a:p>
                <a:pPr>
                  <a:defRPr sz="4600">
                    <a:latin typeface="Graphik Compact Regular"/>
                    <a:ea typeface="Graphik Compact Regular"/>
                    <a:cs typeface="Graphik Compact Regular"/>
                    <a:sym typeface="Graphik Compact Regular"/>
                  </a:defRPr>
                </a:pPr>
                <a:r>
                  <a:rPr lang="es-ES_tradnl" dirty="0"/>
                  <a:t>En cada iteración de EM los siguientes cuatros pasos se ejecutan:</a:t>
                </a:r>
              </a:p>
              <a:p>
                <a:pPr marL="914400" indent="-914400">
                  <a:buFont typeface="+mj-lt"/>
                  <a:buAutoNum type="arabicPeriod"/>
                  <a:defRPr sz="4600">
                    <a:latin typeface="Graphik Compact Regular"/>
                    <a:ea typeface="Graphik Compact Regular"/>
                    <a:cs typeface="Graphik Compact Regular"/>
                    <a:sym typeface="Graphik Compact Regular"/>
                  </a:defRPr>
                </a:pPr>
                <a:r>
                  <a:rPr lang="es-ES_tradnl" dirty="0"/>
                  <a:t>Para cada observación i=1,…,N, se calcula la probabilidad:</a:t>
                </a:r>
              </a:p>
              <a:p>
                <a:pPr algn="ctr">
                  <a:defRPr sz="4600">
                    <a:latin typeface="Graphik Compact Regular"/>
                    <a:ea typeface="Graphik Compact Regular"/>
                    <a:cs typeface="Graphik Compact Regular"/>
                    <a:sym typeface="Graphik Compact Regular"/>
                  </a:defRPr>
                </a:pPr>
                <a14:m>
                  <m:oMath xmlns:m="http://schemas.openxmlformats.org/officeDocument/2006/math">
                    <m:r>
                      <a:rPr lang="es-ES_tradnl" i="1" smtClean="0">
                        <a:latin typeface="Cambria Math" panose="02040503050406030204" pitchFamily="18" charset="0"/>
                      </a:rPr>
                      <m:t>𝑓</m:t>
                    </m:r>
                    <m:d>
                      <m:dPr>
                        <m:endChr m:val="|"/>
                        <m:ctrlPr>
                          <a:rPr lang="es-ES_tradnl" i="1" smtClean="0">
                            <a:latin typeface="Cambria Math" panose="02040503050406030204" pitchFamily="18" charset="0"/>
                          </a:rPr>
                        </m:ctrlPr>
                      </m:dPr>
                      <m:e>
                        <m:r>
                          <a:rPr lang="es-ES_tradnl" i="1" smtClean="0">
                            <a:latin typeface="Cambria Math" panose="02040503050406030204" pitchFamily="18" charset="0"/>
                          </a:rPr>
                          <m:t>𝑥</m:t>
                        </m:r>
                        <m:r>
                          <a:rPr lang="es-ES_tradnl" i="1" smtClean="0">
                            <a:latin typeface="Cambria Math" panose="02040503050406030204" pitchFamily="18" charset="0"/>
                          </a:rPr>
                          <m:t> </m:t>
                        </m:r>
                      </m:e>
                    </m:d>
                    <m:sSub>
                      <m:sSubPr>
                        <m:ctrlPr>
                          <a:rPr lang="es-ES_tradnl" i="1" smtClean="0">
                            <a:latin typeface="Cambria Math" panose="02040503050406030204" pitchFamily="18" charset="0"/>
                          </a:rPr>
                        </m:ctrlPr>
                      </m:sSubPr>
                      <m:e>
                        <m:r>
                          <a:rPr lang="es-ES_tradnl" i="1" smtClean="0">
                            <a:latin typeface="Cambria Math" panose="02040503050406030204" pitchFamily="18" charset="0"/>
                            <a:ea typeface="Cambria Math" panose="02040503050406030204" pitchFamily="18" charset="0"/>
                          </a:rPr>
                          <m:t>𝜇</m:t>
                        </m:r>
                      </m:e>
                      <m:sub>
                        <m:r>
                          <a:rPr lang="es-ES_tradnl" i="1" smtClean="0">
                            <a:latin typeface="Cambria Math" panose="02040503050406030204" pitchFamily="18" charset="0"/>
                            <a:ea typeface="Cambria Math" panose="02040503050406030204" pitchFamily="18" charset="0"/>
                          </a:rPr>
                          <m:t>1</m:t>
                        </m:r>
                      </m:sub>
                    </m:sSub>
                    <m:r>
                      <a:rPr lang="es-ES_tradnl" i="1" smtClean="0">
                        <a:latin typeface="Cambria Math" panose="02040503050406030204" pitchFamily="18" charset="0"/>
                      </a:rPr>
                      <m:t> </m:t>
                    </m:r>
                    <m:sSubSup>
                      <m:sSubSupPr>
                        <m:ctrlPr>
                          <a:rPr lang="es-ES_tradnl" i="1" smtClean="0">
                            <a:latin typeface="Cambria Math" panose="02040503050406030204" pitchFamily="18" charset="0"/>
                          </a:rPr>
                        </m:ctrlPr>
                      </m:sSubSupPr>
                      <m:e>
                        <m:r>
                          <a:rPr lang="es-ES_tradnl" i="1" smtClean="0">
                            <a:latin typeface="Cambria Math" panose="02040503050406030204" pitchFamily="18" charset="0"/>
                            <a:ea typeface="Cambria Math" panose="02040503050406030204" pitchFamily="18" charset="0"/>
                          </a:rPr>
                          <m:t>𝜎</m:t>
                        </m:r>
                      </m:e>
                      <m:sub>
                        <m:r>
                          <a:rPr lang="es-ES_tradnl" i="1" smtClean="0">
                            <a:latin typeface="Cambria Math" panose="02040503050406030204" pitchFamily="18" charset="0"/>
                          </a:rPr>
                          <m:t>1</m:t>
                        </m:r>
                      </m:sub>
                      <m:sup>
                        <m:r>
                          <a:rPr lang="es-ES_tradnl" i="1" smtClean="0">
                            <a:latin typeface="Cambria Math" panose="02040503050406030204" pitchFamily="18" charset="0"/>
                          </a:rPr>
                          <m:t>2</m:t>
                        </m:r>
                      </m:sup>
                    </m:sSubSup>
                    <m:r>
                      <a:rPr lang="es-ES_tradnl" i="1" smtClean="0">
                        <a:latin typeface="Cambria Math" panose="02040503050406030204" pitchFamily="18" charset="0"/>
                      </a:rPr>
                      <m:t>)</m:t>
                    </m:r>
                    <m:r>
                      <a:rPr lang="es-ES_tradnl" i="1" smtClean="0">
                        <a:latin typeface="Cambria Math" panose="02040503050406030204" pitchFamily="18" charset="0"/>
                        <a:ea typeface="Cambria Math" panose="02040503050406030204" pitchFamily="18" charset="0"/>
                      </a:rPr>
                      <m:t>←</m:t>
                    </m:r>
                    <m:f>
                      <m:fPr>
                        <m:ctrlPr>
                          <a:rPr lang="es-ES_tradnl" i="1" smtClean="0">
                            <a:latin typeface="Cambria Math" panose="02040503050406030204" pitchFamily="18" charset="0"/>
                          </a:rPr>
                        </m:ctrlPr>
                      </m:fPr>
                      <m:num>
                        <m:r>
                          <a:rPr lang="es-ES_tradnl" b="0" i="1" smtClean="0">
                            <a:latin typeface="Cambria Math" panose="02040503050406030204" pitchFamily="18" charset="0"/>
                          </a:rPr>
                          <m:t>1</m:t>
                        </m:r>
                      </m:num>
                      <m:den>
                        <m:rad>
                          <m:radPr>
                            <m:degHide m:val="on"/>
                            <m:ctrlPr>
                              <a:rPr lang="es-ES_tradnl" i="1" smtClean="0">
                                <a:latin typeface="Cambria Math" panose="02040503050406030204" pitchFamily="18" charset="0"/>
                              </a:rPr>
                            </m:ctrlPr>
                          </m:radPr>
                          <m:deg/>
                          <m:e>
                            <m:r>
                              <a:rPr lang="es-ES_tradnl" b="0" i="1" smtClean="0">
                                <a:latin typeface="Cambria Math" panose="02040503050406030204" pitchFamily="18" charset="0"/>
                              </a:rPr>
                              <m:t>2</m:t>
                            </m:r>
                            <m:r>
                              <a:rPr lang="es-ES_tradnl" b="0" i="1" smtClean="0">
                                <a:latin typeface="Cambria Math" panose="02040503050406030204" pitchFamily="18" charset="0"/>
                                <a:ea typeface="Cambria Math" panose="02040503050406030204" pitchFamily="18" charset="0"/>
                              </a:rPr>
                              <m:t>𝜋</m:t>
                            </m:r>
                            <m:sSubSup>
                              <m:sSubSupPr>
                                <m:ctrlPr>
                                  <a:rPr lang="es-ES_tradnl" i="1" smtClean="0">
                                    <a:latin typeface="Cambria Math" panose="02040503050406030204" pitchFamily="18" charset="0"/>
                                  </a:rPr>
                                </m:ctrlPr>
                              </m:sSubSupPr>
                              <m:e>
                                <m:r>
                                  <a:rPr lang="es-ES_tradnl" i="1" smtClean="0">
                                    <a:latin typeface="Cambria Math" panose="02040503050406030204" pitchFamily="18" charset="0"/>
                                    <a:ea typeface="Cambria Math" panose="02040503050406030204" pitchFamily="18" charset="0"/>
                                  </a:rPr>
                                  <m:t>𝜎</m:t>
                                </m:r>
                              </m:e>
                              <m:sub>
                                <m:r>
                                  <a:rPr lang="es-ES_tradnl" i="1" smtClean="0">
                                    <a:latin typeface="Cambria Math" panose="02040503050406030204" pitchFamily="18" charset="0"/>
                                  </a:rPr>
                                  <m:t>1</m:t>
                                </m:r>
                              </m:sub>
                              <m:sup>
                                <m:r>
                                  <a:rPr lang="es-ES_tradnl" i="1" smtClean="0">
                                    <a:latin typeface="Cambria Math" panose="02040503050406030204" pitchFamily="18" charset="0"/>
                                  </a:rPr>
                                  <m:t>2</m:t>
                                </m:r>
                              </m:sup>
                            </m:sSubSup>
                          </m:e>
                        </m:rad>
                      </m:den>
                    </m:f>
                    <m:sSup>
                      <m:sSupPr>
                        <m:ctrlPr>
                          <a:rPr lang="es-ES_tradnl" i="1" smtClean="0">
                            <a:latin typeface="Cambria Math" panose="02040503050406030204" pitchFamily="18" charset="0"/>
                          </a:rPr>
                        </m:ctrlPr>
                      </m:sSupPr>
                      <m:e>
                        <m:r>
                          <a:rPr lang="es-ES_tradnl" b="0" i="1" smtClean="0">
                            <a:latin typeface="Cambria Math" panose="02040503050406030204" pitchFamily="18" charset="0"/>
                          </a:rPr>
                          <m:t>𝑒</m:t>
                        </m:r>
                      </m:e>
                      <m:sup>
                        <m:f>
                          <m:fPr>
                            <m:type m:val="skw"/>
                            <m:ctrlPr>
                              <a:rPr lang="es-ES_tradnl" i="1" smtClean="0">
                                <a:latin typeface="Cambria Math" panose="02040503050406030204" pitchFamily="18" charset="0"/>
                              </a:rPr>
                            </m:ctrlPr>
                          </m:fPr>
                          <m:num>
                            <m:r>
                              <a:rPr lang="es-ES_tradnl" i="1" smtClean="0">
                                <a:latin typeface="Cambria Math" panose="02040503050406030204" pitchFamily="18" charset="0"/>
                              </a:rPr>
                              <m:t>−</m:t>
                            </m:r>
                            <m:sSup>
                              <m:sSupPr>
                                <m:ctrlPr>
                                  <a:rPr lang="es-ES_tradnl" i="1" smtClean="0">
                                    <a:latin typeface="Cambria Math" panose="02040503050406030204" pitchFamily="18" charset="0"/>
                                  </a:rPr>
                                </m:ctrlPr>
                              </m:sSupPr>
                              <m:e>
                                <m:d>
                                  <m:dPr>
                                    <m:ctrlPr>
                                      <a:rPr lang="es-ES_tradnl" i="1" smtClean="0">
                                        <a:latin typeface="Cambria Math" panose="02040503050406030204" pitchFamily="18" charset="0"/>
                                      </a:rPr>
                                    </m:ctrlPr>
                                  </m:dPr>
                                  <m:e>
                                    <m:r>
                                      <a:rPr lang="es-ES_tradnl" i="1" smtClean="0">
                                        <a:latin typeface="Cambria Math" panose="02040503050406030204" pitchFamily="18" charset="0"/>
                                      </a:rPr>
                                      <m:t>𝑥</m:t>
                                    </m:r>
                                    <m:r>
                                      <a:rPr lang="es-ES_tradnl" i="1" smtClean="0">
                                        <a:latin typeface="Cambria Math" panose="02040503050406030204" pitchFamily="18" charset="0"/>
                                      </a:rPr>
                                      <m:t>−</m:t>
                                    </m:r>
                                    <m:sSub>
                                      <m:sSubPr>
                                        <m:ctrlPr>
                                          <a:rPr lang="es-ES_tradnl" i="1" smtClean="0">
                                            <a:latin typeface="Cambria Math" panose="02040503050406030204" pitchFamily="18" charset="0"/>
                                          </a:rPr>
                                        </m:ctrlPr>
                                      </m:sSubPr>
                                      <m:e>
                                        <m:r>
                                          <a:rPr lang="es-ES_tradnl" i="1" smtClean="0">
                                            <a:latin typeface="Cambria Math" panose="02040503050406030204" pitchFamily="18" charset="0"/>
                                            <a:ea typeface="Cambria Math" panose="02040503050406030204" pitchFamily="18" charset="0"/>
                                          </a:rPr>
                                          <m:t>𝜇</m:t>
                                        </m:r>
                                      </m:e>
                                      <m:sub>
                                        <m:r>
                                          <a:rPr lang="es-ES_tradnl" i="1" smtClean="0">
                                            <a:latin typeface="Cambria Math" panose="02040503050406030204" pitchFamily="18" charset="0"/>
                                            <a:ea typeface="Cambria Math" panose="02040503050406030204" pitchFamily="18" charset="0"/>
                                          </a:rPr>
                                          <m:t>1</m:t>
                                        </m:r>
                                      </m:sub>
                                    </m:sSub>
                                  </m:e>
                                </m:d>
                              </m:e>
                              <m:sup>
                                <m:r>
                                  <a:rPr lang="es-ES_tradnl" i="1" smtClean="0">
                                    <a:latin typeface="Cambria Math" panose="02040503050406030204" pitchFamily="18" charset="0"/>
                                  </a:rPr>
                                  <m:t>2</m:t>
                                </m:r>
                              </m:sup>
                            </m:sSup>
                          </m:num>
                          <m:den>
                            <m:r>
                              <a:rPr lang="es-ES_tradnl" i="1" smtClean="0">
                                <a:latin typeface="Cambria Math" panose="02040503050406030204" pitchFamily="18" charset="0"/>
                              </a:rPr>
                              <m:t>2</m:t>
                            </m:r>
                            <m:sSubSup>
                              <m:sSubSupPr>
                                <m:ctrlPr>
                                  <a:rPr lang="es-ES_tradnl" i="1" smtClean="0">
                                    <a:latin typeface="Cambria Math" panose="02040503050406030204" pitchFamily="18" charset="0"/>
                                  </a:rPr>
                                </m:ctrlPr>
                              </m:sSubSupPr>
                              <m:e>
                                <m:r>
                                  <a:rPr lang="es-ES_tradnl" i="1" smtClean="0">
                                    <a:latin typeface="Cambria Math" panose="02040503050406030204" pitchFamily="18" charset="0"/>
                                    <a:ea typeface="Cambria Math" panose="02040503050406030204" pitchFamily="18" charset="0"/>
                                  </a:rPr>
                                  <m:t>𝜎</m:t>
                                </m:r>
                              </m:e>
                              <m:sub>
                                <m:r>
                                  <a:rPr lang="es-ES_tradnl" i="1" smtClean="0">
                                    <a:latin typeface="Cambria Math" panose="02040503050406030204" pitchFamily="18" charset="0"/>
                                  </a:rPr>
                                  <m:t>1</m:t>
                                </m:r>
                              </m:sub>
                              <m:sup>
                                <m:r>
                                  <a:rPr lang="es-ES_tradnl" i="1" smtClean="0">
                                    <a:latin typeface="Cambria Math" panose="02040503050406030204" pitchFamily="18" charset="0"/>
                                  </a:rPr>
                                  <m:t>2</m:t>
                                </m:r>
                              </m:sup>
                            </m:sSubSup>
                          </m:den>
                        </m:f>
                      </m:sup>
                    </m:sSup>
                    <m:r>
                      <a:rPr lang="es-ES_tradnl" b="0" i="0" smtClean="0">
                        <a:latin typeface="Cambria Math" panose="02040503050406030204" pitchFamily="18" charset="0"/>
                      </a:rPr>
                      <m:t> </m:t>
                    </m:r>
                  </m:oMath>
                </a14:m>
                <a:r>
                  <a:rPr lang="es-ES_tradnl" dirty="0"/>
                  <a:t> y  </a:t>
                </a:r>
                <a14:m>
                  <m:oMath xmlns:m="http://schemas.openxmlformats.org/officeDocument/2006/math">
                    <m:r>
                      <a:rPr lang="es-ES_tradnl" i="1" smtClean="0">
                        <a:latin typeface="Cambria Math" panose="02040503050406030204" pitchFamily="18" charset="0"/>
                      </a:rPr>
                      <m:t>𝑓</m:t>
                    </m:r>
                    <m:d>
                      <m:dPr>
                        <m:endChr m:val="|"/>
                        <m:ctrlPr>
                          <a:rPr lang="es-ES_tradnl" i="1" smtClean="0">
                            <a:latin typeface="Cambria Math" panose="02040503050406030204" pitchFamily="18" charset="0"/>
                          </a:rPr>
                        </m:ctrlPr>
                      </m:dPr>
                      <m:e>
                        <m:r>
                          <a:rPr lang="es-ES_tradnl" i="1" smtClean="0">
                            <a:latin typeface="Cambria Math" panose="02040503050406030204" pitchFamily="18" charset="0"/>
                          </a:rPr>
                          <m:t>𝑥</m:t>
                        </m:r>
                        <m:r>
                          <a:rPr lang="es-ES_tradnl" i="1" smtClean="0">
                            <a:latin typeface="Cambria Math" panose="02040503050406030204" pitchFamily="18" charset="0"/>
                          </a:rPr>
                          <m:t> </m:t>
                        </m:r>
                      </m:e>
                    </m:d>
                    <m:sSub>
                      <m:sSubPr>
                        <m:ctrlPr>
                          <a:rPr lang="es-ES_tradnl" i="1" smtClean="0">
                            <a:latin typeface="Cambria Math" panose="02040503050406030204" pitchFamily="18" charset="0"/>
                          </a:rPr>
                        </m:ctrlPr>
                      </m:sSubPr>
                      <m:e>
                        <m:r>
                          <a:rPr lang="es-ES_tradnl" i="1" smtClean="0">
                            <a:latin typeface="Cambria Math" panose="02040503050406030204" pitchFamily="18" charset="0"/>
                            <a:ea typeface="Cambria Math" panose="02040503050406030204" pitchFamily="18" charset="0"/>
                          </a:rPr>
                          <m:t>𝜇</m:t>
                        </m:r>
                      </m:e>
                      <m:sub>
                        <m:r>
                          <a:rPr lang="es-ES_tradnl" b="0" i="1" smtClean="0">
                            <a:latin typeface="Cambria Math" panose="02040503050406030204" pitchFamily="18" charset="0"/>
                            <a:ea typeface="Cambria Math" panose="02040503050406030204" pitchFamily="18" charset="0"/>
                          </a:rPr>
                          <m:t>2</m:t>
                        </m:r>
                      </m:sub>
                    </m:sSub>
                    <m:r>
                      <a:rPr lang="es-ES_tradnl" i="1" smtClean="0">
                        <a:latin typeface="Cambria Math" panose="02040503050406030204" pitchFamily="18" charset="0"/>
                      </a:rPr>
                      <m:t> </m:t>
                    </m:r>
                    <m:sSubSup>
                      <m:sSubSupPr>
                        <m:ctrlPr>
                          <a:rPr lang="es-ES_tradnl" i="1" smtClean="0">
                            <a:latin typeface="Cambria Math" panose="02040503050406030204" pitchFamily="18" charset="0"/>
                          </a:rPr>
                        </m:ctrlPr>
                      </m:sSubSupPr>
                      <m:e>
                        <m:r>
                          <a:rPr lang="es-ES_tradnl" i="1" smtClean="0">
                            <a:latin typeface="Cambria Math" panose="02040503050406030204" pitchFamily="18" charset="0"/>
                            <a:ea typeface="Cambria Math" panose="02040503050406030204" pitchFamily="18" charset="0"/>
                          </a:rPr>
                          <m:t>𝜎</m:t>
                        </m:r>
                      </m:e>
                      <m:sub>
                        <m:r>
                          <a:rPr lang="es-ES_tradnl" b="0" i="1" smtClean="0">
                            <a:latin typeface="Cambria Math" panose="02040503050406030204" pitchFamily="18" charset="0"/>
                            <a:ea typeface="Cambria Math" panose="02040503050406030204" pitchFamily="18" charset="0"/>
                          </a:rPr>
                          <m:t>2</m:t>
                        </m:r>
                      </m:sub>
                      <m:sup>
                        <m:r>
                          <a:rPr lang="es-ES_tradnl" i="1" smtClean="0">
                            <a:latin typeface="Cambria Math" panose="02040503050406030204" pitchFamily="18" charset="0"/>
                          </a:rPr>
                          <m:t>2</m:t>
                        </m:r>
                      </m:sup>
                    </m:sSubSup>
                    <m:r>
                      <a:rPr lang="es-ES_tradnl" i="1" smtClean="0">
                        <a:latin typeface="Cambria Math" panose="02040503050406030204" pitchFamily="18" charset="0"/>
                      </a:rPr>
                      <m:t>)</m:t>
                    </m:r>
                    <m:r>
                      <a:rPr lang="es-ES_tradnl" i="1" smtClean="0">
                        <a:latin typeface="Cambria Math" panose="02040503050406030204" pitchFamily="18" charset="0"/>
                        <a:ea typeface="Cambria Math" panose="02040503050406030204" pitchFamily="18" charset="0"/>
                      </a:rPr>
                      <m:t>←</m:t>
                    </m:r>
                    <m:f>
                      <m:fPr>
                        <m:ctrlPr>
                          <a:rPr lang="es-ES_tradnl" i="1" smtClean="0">
                            <a:latin typeface="Cambria Math" panose="02040503050406030204" pitchFamily="18" charset="0"/>
                          </a:rPr>
                        </m:ctrlPr>
                      </m:fPr>
                      <m:num>
                        <m:r>
                          <a:rPr lang="es-ES_tradnl" i="1" smtClean="0">
                            <a:latin typeface="Cambria Math" panose="02040503050406030204" pitchFamily="18" charset="0"/>
                          </a:rPr>
                          <m:t>1</m:t>
                        </m:r>
                      </m:num>
                      <m:den>
                        <m:rad>
                          <m:radPr>
                            <m:degHide m:val="on"/>
                            <m:ctrlPr>
                              <a:rPr lang="es-ES_tradnl" i="1" smtClean="0">
                                <a:latin typeface="Cambria Math" panose="02040503050406030204" pitchFamily="18" charset="0"/>
                              </a:rPr>
                            </m:ctrlPr>
                          </m:radPr>
                          <m:deg/>
                          <m:e>
                            <m:r>
                              <a:rPr lang="es-ES_tradnl" i="1" smtClean="0">
                                <a:latin typeface="Cambria Math" panose="02040503050406030204" pitchFamily="18" charset="0"/>
                              </a:rPr>
                              <m:t>2</m:t>
                            </m:r>
                            <m:r>
                              <a:rPr lang="es-ES_tradnl" i="1" smtClean="0">
                                <a:latin typeface="Cambria Math" panose="02040503050406030204" pitchFamily="18" charset="0"/>
                                <a:ea typeface="Cambria Math" panose="02040503050406030204" pitchFamily="18" charset="0"/>
                              </a:rPr>
                              <m:t>𝜋</m:t>
                            </m:r>
                            <m:sSubSup>
                              <m:sSubSupPr>
                                <m:ctrlPr>
                                  <a:rPr lang="es-ES_tradnl" i="1" smtClean="0">
                                    <a:latin typeface="Cambria Math" panose="02040503050406030204" pitchFamily="18" charset="0"/>
                                  </a:rPr>
                                </m:ctrlPr>
                              </m:sSubSupPr>
                              <m:e>
                                <m:r>
                                  <a:rPr lang="es-ES_tradnl" i="1" smtClean="0">
                                    <a:latin typeface="Cambria Math" panose="02040503050406030204" pitchFamily="18" charset="0"/>
                                    <a:ea typeface="Cambria Math" panose="02040503050406030204" pitchFamily="18" charset="0"/>
                                  </a:rPr>
                                  <m:t>𝜎</m:t>
                                </m:r>
                              </m:e>
                              <m:sub>
                                <m:r>
                                  <a:rPr lang="es-ES_tradnl" b="0" i="1" smtClean="0">
                                    <a:latin typeface="Cambria Math" panose="02040503050406030204" pitchFamily="18" charset="0"/>
                                    <a:ea typeface="Cambria Math" panose="02040503050406030204" pitchFamily="18" charset="0"/>
                                  </a:rPr>
                                  <m:t>2</m:t>
                                </m:r>
                              </m:sub>
                              <m:sup>
                                <m:r>
                                  <a:rPr lang="es-ES_tradnl" i="1" smtClean="0">
                                    <a:latin typeface="Cambria Math" panose="02040503050406030204" pitchFamily="18" charset="0"/>
                                  </a:rPr>
                                  <m:t>2</m:t>
                                </m:r>
                              </m:sup>
                            </m:sSubSup>
                          </m:e>
                        </m:rad>
                      </m:den>
                    </m:f>
                    <m:sSup>
                      <m:sSupPr>
                        <m:ctrlPr>
                          <a:rPr lang="es-ES_tradnl" i="1" smtClean="0">
                            <a:latin typeface="Cambria Math" panose="02040503050406030204" pitchFamily="18" charset="0"/>
                          </a:rPr>
                        </m:ctrlPr>
                      </m:sSupPr>
                      <m:e>
                        <m:r>
                          <a:rPr lang="es-ES_tradnl" i="1" smtClean="0">
                            <a:latin typeface="Cambria Math" panose="02040503050406030204" pitchFamily="18" charset="0"/>
                          </a:rPr>
                          <m:t>𝑒</m:t>
                        </m:r>
                      </m:e>
                      <m:sup>
                        <m:f>
                          <m:fPr>
                            <m:type m:val="skw"/>
                            <m:ctrlPr>
                              <a:rPr lang="es-ES_tradnl" i="1" smtClean="0">
                                <a:latin typeface="Cambria Math" panose="02040503050406030204" pitchFamily="18" charset="0"/>
                              </a:rPr>
                            </m:ctrlPr>
                          </m:fPr>
                          <m:num>
                            <m:r>
                              <a:rPr lang="es-ES_tradnl" i="1" smtClean="0">
                                <a:latin typeface="Cambria Math" panose="02040503050406030204" pitchFamily="18" charset="0"/>
                              </a:rPr>
                              <m:t>−</m:t>
                            </m:r>
                            <m:sSup>
                              <m:sSupPr>
                                <m:ctrlPr>
                                  <a:rPr lang="es-ES_tradnl" i="1" smtClean="0">
                                    <a:latin typeface="Cambria Math" panose="02040503050406030204" pitchFamily="18" charset="0"/>
                                  </a:rPr>
                                </m:ctrlPr>
                              </m:sSupPr>
                              <m:e>
                                <m:d>
                                  <m:dPr>
                                    <m:ctrlPr>
                                      <a:rPr lang="es-ES_tradnl" i="1" smtClean="0">
                                        <a:latin typeface="Cambria Math" panose="02040503050406030204" pitchFamily="18" charset="0"/>
                                      </a:rPr>
                                    </m:ctrlPr>
                                  </m:dPr>
                                  <m:e>
                                    <m:r>
                                      <a:rPr lang="es-ES_tradnl" i="1" smtClean="0">
                                        <a:latin typeface="Cambria Math" panose="02040503050406030204" pitchFamily="18" charset="0"/>
                                      </a:rPr>
                                      <m:t>𝑥</m:t>
                                    </m:r>
                                    <m:r>
                                      <a:rPr lang="es-ES_tradnl" i="1" smtClean="0">
                                        <a:latin typeface="Cambria Math" panose="02040503050406030204" pitchFamily="18" charset="0"/>
                                      </a:rPr>
                                      <m:t>−</m:t>
                                    </m:r>
                                    <m:sSub>
                                      <m:sSubPr>
                                        <m:ctrlPr>
                                          <a:rPr lang="es-ES_tradnl" i="1" smtClean="0">
                                            <a:latin typeface="Cambria Math" panose="02040503050406030204" pitchFamily="18" charset="0"/>
                                          </a:rPr>
                                        </m:ctrlPr>
                                      </m:sSubPr>
                                      <m:e>
                                        <m:r>
                                          <a:rPr lang="es-ES_tradnl" i="1" smtClean="0">
                                            <a:latin typeface="Cambria Math" panose="02040503050406030204" pitchFamily="18" charset="0"/>
                                            <a:ea typeface="Cambria Math" panose="02040503050406030204" pitchFamily="18" charset="0"/>
                                          </a:rPr>
                                          <m:t>𝜇</m:t>
                                        </m:r>
                                      </m:e>
                                      <m:sub>
                                        <m:r>
                                          <a:rPr lang="es-ES_tradnl" b="0" i="1" smtClean="0">
                                            <a:latin typeface="Cambria Math" panose="02040503050406030204" pitchFamily="18" charset="0"/>
                                            <a:ea typeface="Cambria Math" panose="02040503050406030204" pitchFamily="18" charset="0"/>
                                          </a:rPr>
                                          <m:t>2</m:t>
                                        </m:r>
                                      </m:sub>
                                    </m:sSub>
                                  </m:e>
                                </m:d>
                              </m:e>
                              <m:sup>
                                <m:r>
                                  <a:rPr lang="es-ES_tradnl" i="1" smtClean="0">
                                    <a:latin typeface="Cambria Math" panose="02040503050406030204" pitchFamily="18" charset="0"/>
                                  </a:rPr>
                                  <m:t>2</m:t>
                                </m:r>
                              </m:sup>
                            </m:sSup>
                          </m:num>
                          <m:den>
                            <m:r>
                              <a:rPr lang="es-ES_tradnl" i="1" smtClean="0">
                                <a:latin typeface="Cambria Math" panose="02040503050406030204" pitchFamily="18" charset="0"/>
                              </a:rPr>
                              <m:t>2</m:t>
                            </m:r>
                            <m:sSubSup>
                              <m:sSubSupPr>
                                <m:ctrlPr>
                                  <a:rPr lang="es-ES_tradnl" i="1" smtClean="0">
                                    <a:latin typeface="Cambria Math" panose="02040503050406030204" pitchFamily="18" charset="0"/>
                                  </a:rPr>
                                </m:ctrlPr>
                              </m:sSubSupPr>
                              <m:e>
                                <m:r>
                                  <a:rPr lang="es-ES_tradnl" i="1" smtClean="0">
                                    <a:latin typeface="Cambria Math" panose="02040503050406030204" pitchFamily="18" charset="0"/>
                                    <a:ea typeface="Cambria Math" panose="02040503050406030204" pitchFamily="18" charset="0"/>
                                  </a:rPr>
                                  <m:t>𝜎</m:t>
                                </m:r>
                              </m:e>
                              <m:sub>
                                <m:r>
                                  <a:rPr lang="es-ES_tradnl" b="0" i="1" smtClean="0">
                                    <a:latin typeface="Cambria Math" panose="02040503050406030204" pitchFamily="18" charset="0"/>
                                    <a:ea typeface="Cambria Math" panose="02040503050406030204" pitchFamily="18" charset="0"/>
                                  </a:rPr>
                                  <m:t>2</m:t>
                                </m:r>
                              </m:sub>
                              <m:sup>
                                <m:r>
                                  <a:rPr lang="es-ES_tradnl" i="1" smtClean="0">
                                    <a:latin typeface="Cambria Math" panose="02040503050406030204" pitchFamily="18" charset="0"/>
                                  </a:rPr>
                                  <m:t>2</m:t>
                                </m:r>
                              </m:sup>
                            </m:sSubSup>
                          </m:den>
                        </m:f>
                      </m:sup>
                    </m:sSup>
                  </m:oMath>
                </a14:m>
                <a:endParaRPr lang="es-ES_tradnl" dirty="0"/>
              </a:p>
              <a:p>
                <a:pPr marL="914400" indent="-914400">
                  <a:buFont typeface="+mj-lt"/>
                  <a:buAutoNum type="arabicPeriod" startAt="2"/>
                  <a:defRPr sz="4600">
                    <a:latin typeface="Graphik Compact Regular"/>
                    <a:ea typeface="Graphik Compact Regular"/>
                    <a:cs typeface="Graphik Compact Regular"/>
                    <a:sym typeface="Graphik Compact Regular"/>
                  </a:defRPr>
                </a:pPr>
                <a:r>
                  <a:rPr lang="es-ES_tradnl" dirty="0"/>
                  <a:t>Usando la regla de Bayes, para cada observación, calcula la probabilidad </a:t>
                </a:r>
                <a14:m>
                  <m:oMath xmlns:m="http://schemas.openxmlformats.org/officeDocument/2006/math">
                    <m:sSubSup>
                      <m:sSubSupPr>
                        <m:ctrlPr>
                          <a:rPr lang="es-ES_tradnl" i="1" smtClean="0">
                            <a:latin typeface="Cambria Math" panose="02040503050406030204" pitchFamily="18" charset="0"/>
                          </a:rPr>
                        </m:ctrlPr>
                      </m:sSubSupPr>
                      <m:e>
                        <m:r>
                          <a:rPr lang="en-US" b="0" i="1" smtClean="0">
                            <a:latin typeface="Cambria Math" panose="02040503050406030204" pitchFamily="18" charset="0"/>
                          </a:rPr>
                          <m:t>𝑏</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up>
                    </m:sSubSup>
                  </m:oMath>
                </a14:m>
                <a:r>
                  <a:rPr lang="es-ES_tradnl" dirty="0"/>
                  <a:t> que la observación pertenece al </a:t>
                </a:r>
                <a:r>
                  <a:rPr lang="es-ES_tradnl" dirty="0" err="1"/>
                  <a:t>cluster</a:t>
                </a:r>
                <a:r>
                  <a:rPr lang="es-ES_tradnl" dirty="0"/>
                  <a:t> </a:t>
                </a:r>
                <a14:m>
                  <m:oMath xmlns:m="http://schemas.openxmlformats.org/officeDocument/2006/math">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∈{1,2}</m:t>
                    </m:r>
                  </m:oMath>
                </a14:m>
                <a:r>
                  <a:rPr lang="es-ES_tradnl" dirty="0"/>
                  <a:t> (la probabilidad de que la observación sea </a:t>
                </a:r>
                <a:r>
                  <a:rPr lang="es-ES_tradnl" dirty="0" err="1"/>
                  <a:t>extraida</a:t>
                </a:r>
                <a:r>
                  <a:rPr lang="es-ES_tradnl" dirty="0"/>
                  <a:t> de la distribución normal j):</a:t>
                </a:r>
              </a:p>
              <a:p>
                <a:pPr algn="ct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Sup>
                        <m:sSubSupPr>
                          <m:ctrlPr>
                            <a:rPr lang="es-ES_tradnl" i="1">
                              <a:latin typeface="Cambria Math" panose="02040503050406030204" pitchFamily="18" charset="0"/>
                            </a:rPr>
                          </m:ctrlPr>
                        </m:sSubSupPr>
                        <m:e>
                          <m:r>
                            <a:rPr lang="en-US" i="1">
                              <a:latin typeface="Cambria Math" panose="02040503050406030204" pitchFamily="18" charset="0"/>
                            </a:rPr>
                            <m:t>𝑏</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sup>
                      </m:sSubSup>
                      <m:r>
                        <a:rPr lang="es-ES_tradnl" i="1" smtClean="0">
                          <a:latin typeface="Cambria Math" panose="02040503050406030204" pitchFamily="18" charset="0"/>
                          <a:ea typeface="Cambria Math" panose="02040503050406030204" pitchFamily="18" charset="0"/>
                        </a:rPr>
                        <m:t>←</m:t>
                      </m:r>
                      <m:f>
                        <m:fPr>
                          <m:ctrlPr>
                            <a:rPr lang="es-ES_tradnl" i="1" smtClean="0">
                              <a:latin typeface="Cambria Math" panose="02040503050406030204" pitchFamily="18" charset="0"/>
                            </a:rPr>
                          </m:ctrlPr>
                        </m:fPr>
                        <m:num>
                          <m:r>
                            <a:rPr lang="es-ES_tradnl" i="1">
                              <a:latin typeface="Cambria Math" panose="02040503050406030204" pitchFamily="18" charset="0"/>
                            </a:rPr>
                            <m:t>𝑓</m:t>
                          </m:r>
                          <m:d>
                            <m:dPr>
                              <m:endChr m:val="|"/>
                              <m:ctrlPr>
                                <a:rPr lang="es-ES_tradnl" i="1">
                                  <a:latin typeface="Cambria Math" panose="02040503050406030204" pitchFamily="18" charset="0"/>
                                </a:rPr>
                              </m:ctrlPr>
                            </m:dPr>
                            <m:e>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s-ES_tradnl" i="1">
                                  <a:latin typeface="Cambria Math" panose="02040503050406030204" pitchFamily="18" charset="0"/>
                                </a:rPr>
                                <m:t> </m:t>
                              </m:r>
                            </m:e>
                          </m:d>
                          <m:sSub>
                            <m:sSubPr>
                              <m:ctrlPr>
                                <a:rPr lang="es-ES_tradnl" i="1">
                                  <a:latin typeface="Cambria Math" panose="02040503050406030204" pitchFamily="18" charset="0"/>
                                </a:rPr>
                              </m:ctrlPr>
                            </m:sSubPr>
                            <m:e>
                              <m:r>
                                <a:rPr lang="es-ES_tradnl"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𝑗</m:t>
                              </m:r>
                            </m:sub>
                          </m:sSub>
                          <m:r>
                            <a:rPr lang="es-ES_tradnl" i="1">
                              <a:latin typeface="Cambria Math" panose="02040503050406030204" pitchFamily="18" charset="0"/>
                            </a:rPr>
                            <m:t> </m:t>
                          </m:r>
                          <m:sSubSup>
                            <m:sSubSupPr>
                              <m:ctrlPr>
                                <a:rPr lang="es-ES_tradnl" i="1">
                                  <a:latin typeface="Cambria Math" panose="02040503050406030204" pitchFamily="18" charset="0"/>
                                </a:rPr>
                              </m:ctrlPr>
                            </m:sSubSupPr>
                            <m:e>
                              <m:r>
                                <a:rPr lang="es-ES_tradnl"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𝑗</m:t>
                              </m:r>
                            </m:sub>
                            <m:sup>
                              <m:r>
                                <a:rPr lang="es-ES_tradnl" i="1">
                                  <a:latin typeface="Cambria Math" panose="02040503050406030204" pitchFamily="18" charset="0"/>
                                </a:rPr>
                                <m:t>2</m:t>
                              </m:r>
                            </m:sup>
                          </m:sSubSup>
                          <m:r>
                            <a:rPr lang="es-ES_tradnl" i="1">
                              <a:latin typeface="Cambria Math" panose="02040503050406030204" pitchFamily="18" charset="0"/>
                            </a:rPr>
                            <m:t>)</m:t>
                          </m:r>
                          <m:sSub>
                            <m:sSubPr>
                              <m:ctrlPr>
                                <a:rPr lang="es-ES_tradnl" i="1">
                                  <a:latin typeface="Cambria Math" panose="02040503050406030204" pitchFamily="18" charset="0"/>
                                </a:rPr>
                              </m:ctrlPr>
                            </m:sSubPr>
                            <m:e>
                              <m:r>
                                <a:rPr lang="es-ES_tradnl" i="1">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ea typeface="Cambria Math" panose="02040503050406030204" pitchFamily="18" charset="0"/>
                                </a:rPr>
                                <m:t>𝑗</m:t>
                              </m:r>
                            </m:sub>
                          </m:sSub>
                        </m:num>
                        <m:den>
                          <m:r>
                            <a:rPr lang="es-ES_tradnl" i="1">
                              <a:latin typeface="Cambria Math" panose="02040503050406030204" pitchFamily="18" charset="0"/>
                            </a:rPr>
                            <m:t>𝑓</m:t>
                          </m:r>
                          <m:d>
                            <m:dPr>
                              <m:endChr m:val="|"/>
                              <m:ctrlPr>
                                <a:rPr lang="es-ES_tradnl" i="1">
                                  <a:latin typeface="Cambria Math" panose="02040503050406030204" pitchFamily="18" charset="0"/>
                                </a:rPr>
                              </m:ctrlPr>
                            </m:dPr>
                            <m:e>
                              <m:sSub>
                                <m:sSubPr>
                                  <m:ctrlPr>
                                    <a:rPr lang="es-ES_tradnl"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sSub>
                            <m:sSubPr>
                              <m:ctrlPr>
                                <a:rPr lang="es-ES_tradnl" i="1">
                                  <a:latin typeface="Cambria Math" panose="02040503050406030204" pitchFamily="18" charset="0"/>
                                </a:rPr>
                              </m:ctrlPr>
                            </m:sSubPr>
                            <m:e>
                              <m:r>
                                <a:rPr lang="es-ES_tradnl" i="1">
                                  <a:latin typeface="Cambria Math" panose="02040503050406030204" pitchFamily="18" charset="0"/>
                                  <a:ea typeface="Cambria Math" panose="02040503050406030204" pitchFamily="18" charset="0"/>
                                </a:rPr>
                                <m:t>𝜇</m:t>
                              </m:r>
                            </m:e>
                            <m:sub>
                              <m:r>
                                <a:rPr lang="es-ES_tradnl" i="1">
                                  <a:latin typeface="Cambria Math" panose="02040503050406030204" pitchFamily="18" charset="0"/>
                                  <a:ea typeface="Cambria Math" panose="02040503050406030204" pitchFamily="18" charset="0"/>
                                </a:rPr>
                                <m:t>1</m:t>
                              </m:r>
                            </m:sub>
                          </m:sSub>
                          <m:r>
                            <a:rPr lang="es-ES_tradnl" i="1">
                              <a:latin typeface="Cambria Math" panose="02040503050406030204" pitchFamily="18" charset="0"/>
                            </a:rPr>
                            <m:t> </m:t>
                          </m:r>
                          <m:sSubSup>
                            <m:sSubSupPr>
                              <m:ctrlPr>
                                <a:rPr lang="es-ES_tradnl" i="1">
                                  <a:latin typeface="Cambria Math" panose="02040503050406030204" pitchFamily="18" charset="0"/>
                                </a:rPr>
                              </m:ctrlPr>
                            </m:sSubSupPr>
                            <m:e>
                              <m:r>
                                <a:rPr lang="es-ES_tradnl" i="1">
                                  <a:latin typeface="Cambria Math" panose="02040503050406030204" pitchFamily="18" charset="0"/>
                                  <a:ea typeface="Cambria Math" panose="02040503050406030204" pitchFamily="18" charset="0"/>
                                </a:rPr>
                                <m:t>𝜎</m:t>
                              </m:r>
                            </m:e>
                            <m:sub>
                              <m:r>
                                <a:rPr lang="es-ES_tradnl" i="1">
                                  <a:latin typeface="Cambria Math" panose="02040503050406030204" pitchFamily="18" charset="0"/>
                                </a:rPr>
                                <m:t>1</m:t>
                              </m:r>
                            </m:sub>
                            <m:sup>
                              <m:r>
                                <a:rPr lang="es-ES_tradnl" i="1">
                                  <a:latin typeface="Cambria Math" panose="02040503050406030204" pitchFamily="18" charset="0"/>
                                </a:rPr>
                                <m:t>2</m:t>
                              </m:r>
                            </m:sup>
                          </m:sSubSup>
                          <m:r>
                            <a:rPr lang="es-ES_tradnl" i="1">
                              <a:latin typeface="Cambria Math" panose="02040503050406030204" pitchFamily="18" charset="0"/>
                            </a:rPr>
                            <m:t>)</m:t>
                          </m:r>
                          <m:sSub>
                            <m:sSubPr>
                              <m:ctrlPr>
                                <a:rPr lang="es-ES_tradnl" i="1">
                                  <a:latin typeface="Cambria Math" panose="02040503050406030204" pitchFamily="18" charset="0"/>
                                </a:rPr>
                              </m:ctrlPr>
                            </m:sSubPr>
                            <m:e>
                              <m:r>
                                <a:rPr lang="es-ES_tradnl" i="1">
                                  <a:latin typeface="Cambria Math" panose="02040503050406030204" pitchFamily="18" charset="0"/>
                                  <a:ea typeface="Cambria Math" panose="02040503050406030204" pitchFamily="18" charset="0"/>
                                </a:rPr>
                                <m:t>𝜙</m:t>
                              </m:r>
                            </m:e>
                            <m:sub>
                              <m:r>
                                <a:rPr lang="es-ES_tradnl"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m:t>
                          </m:r>
                          <m:r>
                            <a:rPr lang="es-ES_tradnl" i="1">
                              <a:latin typeface="Cambria Math" panose="02040503050406030204" pitchFamily="18" charset="0"/>
                            </a:rPr>
                            <m:t>𝑓</m:t>
                          </m:r>
                          <m:d>
                            <m:dPr>
                              <m:endChr m:val="|"/>
                              <m:ctrlPr>
                                <a:rPr lang="es-ES_tradnl" i="1">
                                  <a:latin typeface="Cambria Math" panose="02040503050406030204" pitchFamily="18" charset="0"/>
                                </a:rPr>
                              </m:ctrlPr>
                            </m:dPr>
                            <m:e>
                              <m:sSub>
                                <m:sSubPr>
                                  <m:ctrlPr>
                                    <a:rPr lang="es-ES_tradnl"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sSub>
                            <m:sSubPr>
                              <m:ctrlPr>
                                <a:rPr lang="es-ES_tradnl" i="1">
                                  <a:latin typeface="Cambria Math" panose="02040503050406030204" pitchFamily="18" charset="0"/>
                                </a:rPr>
                              </m:ctrlPr>
                            </m:sSubPr>
                            <m:e>
                              <m:r>
                                <a:rPr lang="es-ES_tradnl"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2</m:t>
                              </m:r>
                            </m:sub>
                          </m:sSub>
                          <m:r>
                            <a:rPr lang="es-ES_tradnl" i="1">
                              <a:latin typeface="Cambria Math" panose="02040503050406030204" pitchFamily="18" charset="0"/>
                            </a:rPr>
                            <m:t> </m:t>
                          </m:r>
                          <m:sSubSup>
                            <m:sSubSupPr>
                              <m:ctrlPr>
                                <a:rPr lang="es-ES_tradnl" i="1">
                                  <a:latin typeface="Cambria Math" panose="02040503050406030204" pitchFamily="18" charset="0"/>
                                </a:rPr>
                              </m:ctrlPr>
                            </m:sSubSupPr>
                            <m:e>
                              <m:r>
                                <a:rPr lang="es-ES_tradnl"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2</m:t>
                              </m:r>
                            </m:sub>
                            <m:sup>
                              <m:r>
                                <a:rPr lang="es-ES_tradnl" i="1">
                                  <a:latin typeface="Cambria Math" panose="02040503050406030204" pitchFamily="18" charset="0"/>
                                </a:rPr>
                                <m:t>2</m:t>
                              </m:r>
                            </m:sup>
                          </m:sSubSup>
                          <m:r>
                            <a:rPr lang="es-ES_tradnl" i="1">
                              <a:latin typeface="Cambria Math" panose="02040503050406030204" pitchFamily="18" charset="0"/>
                            </a:rPr>
                            <m:t>)</m:t>
                          </m:r>
                          <m:sSub>
                            <m:sSubPr>
                              <m:ctrlPr>
                                <a:rPr lang="es-ES_tradnl" i="1">
                                  <a:latin typeface="Cambria Math" panose="02040503050406030204" pitchFamily="18" charset="0"/>
                                </a:rPr>
                              </m:ctrlPr>
                            </m:sSubPr>
                            <m:e>
                              <m:r>
                                <a:rPr lang="es-ES_tradnl" i="1">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ea typeface="Cambria Math" panose="02040503050406030204" pitchFamily="18" charset="0"/>
                                </a:rPr>
                                <m:t>2</m:t>
                              </m:r>
                            </m:sub>
                          </m:sSub>
                        </m:den>
                      </m:f>
                    </m:oMath>
                  </m:oMathPara>
                </a14:m>
                <a:endParaRPr lang="es-ES_tradnl" dirty="0"/>
              </a:p>
              <a:p>
                <a:pPr>
                  <a:defRPr sz="4600">
                    <a:latin typeface="Graphik Compact Regular"/>
                    <a:ea typeface="Graphik Compact Regular"/>
                    <a:cs typeface="Graphik Compact Regular"/>
                    <a:sym typeface="Graphik Compact Regular"/>
                  </a:defRPr>
                </a:pPr>
                <a:r>
                  <a:rPr lang="es-ES_tradnl" dirty="0"/>
                  <a:t>El parámetro </a:t>
                </a:r>
                <a14:m>
                  <m:oMath xmlns:m="http://schemas.openxmlformats.org/officeDocument/2006/math">
                    <m:sSub>
                      <m:sSubPr>
                        <m:ctrlPr>
                          <a:rPr lang="es-ES_tradnl" i="1">
                            <a:latin typeface="Cambria Math" panose="02040503050406030204" pitchFamily="18" charset="0"/>
                          </a:rPr>
                        </m:ctrlPr>
                      </m:sSubPr>
                      <m:e>
                        <m:r>
                          <a:rPr lang="es-ES_tradnl"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ea typeface="Cambria Math" panose="02040503050406030204" pitchFamily="18" charset="0"/>
                          </a:rPr>
                          <m:t>𝑗</m:t>
                        </m:r>
                      </m:sub>
                    </m:sSub>
                  </m:oMath>
                </a14:m>
                <a:r>
                  <a:rPr lang="es-ES_tradnl" dirty="0"/>
                  <a:t> refleja la probabilidad de que la distribución gaussiana j con parámetros </a:t>
                </a:r>
                <a14:m>
                  <m:oMath xmlns:m="http://schemas.openxmlformats.org/officeDocument/2006/math">
                    <m:sSub>
                      <m:sSubPr>
                        <m:ctrlPr>
                          <a:rPr lang="es-ES_tradnl" i="1" smtClean="0">
                            <a:latin typeface="Cambria Math" panose="02040503050406030204" pitchFamily="18" charset="0"/>
                          </a:rPr>
                        </m:ctrlPr>
                      </m:sSubPr>
                      <m:e>
                        <m:r>
                          <a:rPr lang="es-ES_tradnl"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 </m:t>
                    </m:r>
                  </m:oMath>
                </a14:m>
                <a:r>
                  <a:rPr lang="es-ES_tradnl" dirty="0"/>
                  <a:t>y </a:t>
                </a:r>
                <a14:m>
                  <m:oMath xmlns:m="http://schemas.openxmlformats.org/officeDocument/2006/math">
                    <m:sSubSup>
                      <m:sSubSupPr>
                        <m:ctrlPr>
                          <a:rPr lang="es-ES_tradnl" i="1">
                            <a:latin typeface="Cambria Math" panose="02040503050406030204" pitchFamily="18" charset="0"/>
                          </a:rPr>
                        </m:ctrlPr>
                      </m:sSubSupPr>
                      <m:e>
                        <m:r>
                          <a:rPr lang="es-ES_tradnl"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𝑗</m:t>
                        </m:r>
                      </m:sub>
                      <m:sup>
                        <m:r>
                          <a:rPr lang="es-ES_tradnl" i="1">
                            <a:latin typeface="Cambria Math" panose="02040503050406030204" pitchFamily="18" charset="0"/>
                          </a:rPr>
                          <m:t>2</m:t>
                        </m:r>
                      </m:sup>
                    </m:sSubSup>
                    <m:r>
                      <a:rPr lang="es-ES_tradnl" i="1">
                        <a:latin typeface="Cambria Math" panose="02040503050406030204" pitchFamily="18" charset="0"/>
                      </a:rPr>
                      <m:t> </m:t>
                    </m:r>
                  </m:oMath>
                </a14:m>
                <a:r>
                  <a:rPr lang="es-ES_tradnl" dirty="0"/>
                  <a:t>haya producido la observación. Por eso iniciamos </a:t>
                </a:r>
                <a14:m>
                  <m:oMath xmlns:m="http://schemas.openxmlformats.org/officeDocument/2006/math">
                    <m:sSub>
                      <m:sSubPr>
                        <m:ctrlPr>
                          <a:rPr lang="es-ES_tradnl" i="1">
                            <a:latin typeface="Cambria Math" panose="02040503050406030204" pitchFamily="18" charset="0"/>
                          </a:rPr>
                        </m:ctrlPr>
                      </m:sSubPr>
                      <m:e>
                        <m:r>
                          <a:rPr lang="es-ES_tradnl"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ea typeface="Cambria Math" panose="02040503050406030204" pitchFamily="18" charset="0"/>
                          </a:rPr>
                          <m:t>𝑗</m:t>
                        </m:r>
                      </m:sub>
                    </m:sSub>
                  </m:oMath>
                </a14:m>
                <a:r>
                  <a:rPr lang="es-ES_tradnl" dirty="0"/>
                  <a:t> = ½ es la probabilidad a priori.</a:t>
                </a:r>
              </a:p>
              <a:p>
                <a:pPr>
                  <a:defRPr sz="4600">
                    <a:latin typeface="Graphik Compact Regular"/>
                    <a:ea typeface="Graphik Compact Regular"/>
                    <a:cs typeface="Graphik Compact Regular"/>
                    <a:sym typeface="Graphik Compact Regular"/>
                  </a:defRPr>
                </a:pPr>
                <a:endParaRPr lang="es-ES_tradnl" dirty="0"/>
              </a:p>
            </p:txBody>
          </p:sp>
        </mc:Choice>
        <mc:Fallback xmlns="">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noRot="1" noChangeAspect="1" noMove="1" noResize="1" noEditPoints="1" noAdjustHandles="1" noChangeArrowheads="1" noChangeShapeType="1" noTextEdit="1"/>
              </p:cNvSpPr>
              <p:nvPr>
                <p:ph type="body" idx="1"/>
              </p:nvPr>
            </p:nvSpPr>
            <p:spPr>
              <a:xfrm>
                <a:off x="1295400" y="3710394"/>
                <a:ext cx="21869400" cy="8946827"/>
              </a:xfrm>
              <a:prstGeom prst="rect">
                <a:avLst/>
              </a:prstGeom>
              <a:blipFill>
                <a:blip r:embed="rId3"/>
                <a:stretch>
                  <a:fillRect l="-1451" t="-2695"/>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69</a:t>
            </a:fld>
            <a:endParaRPr lang="en-US" sz="2800" dirty="0"/>
          </a:p>
        </p:txBody>
      </p:sp>
    </p:spTree>
    <p:extLst>
      <p:ext uri="{BB962C8B-B14F-4D97-AF65-F5344CB8AC3E}">
        <p14:creationId xmlns:p14="http://schemas.microsoft.com/office/powerpoint/2010/main" val="264388484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lstStyle/>
          <a:p>
            <a:r>
              <a:rPr lang="es-ES_tradnl" dirty="0">
                <a:solidFill>
                  <a:schemeClr val="tx1"/>
                </a:solidFill>
              </a:rPr>
              <a:t>Bosques aleatorios</a:t>
            </a:r>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300" y="3507194"/>
            <a:ext cx="22590252" cy="9226673"/>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Los </a:t>
            </a:r>
            <a:r>
              <a:rPr lang="es-ES_tradnl" b="1" dirty="0">
                <a:solidFill>
                  <a:schemeClr val="accent6"/>
                </a:solidFill>
              </a:rPr>
              <a:t>bosques aleatorios </a:t>
            </a:r>
            <a:r>
              <a:rPr lang="es-ES_tradnl" dirty="0"/>
              <a:t>son una mejora de los obtenidos mediante </a:t>
            </a:r>
            <a:r>
              <a:rPr lang="es-ES_tradnl" b="1" dirty="0" err="1">
                <a:solidFill>
                  <a:schemeClr val="accent3">
                    <a:lumMod val="75000"/>
                  </a:schemeClr>
                </a:solidFill>
              </a:rPr>
              <a:t>bagging</a:t>
            </a:r>
            <a:r>
              <a:rPr lang="es-ES_tradnl" dirty="0"/>
              <a:t> únicamente. </a:t>
            </a:r>
          </a:p>
          <a:p>
            <a:pPr>
              <a:defRPr sz="4600">
                <a:latin typeface="Graphik Compact Regular"/>
                <a:ea typeface="Graphik Compact Regular"/>
                <a:cs typeface="Graphik Compact Regular"/>
                <a:sym typeface="Graphik Compact Regular"/>
              </a:defRPr>
            </a:pPr>
            <a:r>
              <a:rPr lang="es-ES_tradnl" dirty="0"/>
              <a:t>Los bosques aleatorios hacen lo mismo que mediante </a:t>
            </a:r>
            <a:r>
              <a:rPr lang="es-ES_tradnl" dirty="0" err="1"/>
              <a:t>bagging</a:t>
            </a:r>
            <a:r>
              <a:rPr lang="es-ES_tradnl" dirty="0"/>
              <a:t>, pero además se usa una </a:t>
            </a:r>
            <a:r>
              <a:rPr lang="es-ES_tradnl" b="1" dirty="0">
                <a:solidFill>
                  <a:schemeClr val="accent5"/>
                </a:solidFill>
              </a:rPr>
              <a:t>cantidad aleatoria de atributos</a:t>
            </a:r>
            <a:r>
              <a:rPr lang="es-ES_tradnl" dirty="0"/>
              <a:t>. El valor de cuantos atributos a usar se elige aproximadamente la raíz cuadrada de la cantidad de atributos totales.</a:t>
            </a:r>
          </a:p>
          <a:p>
            <a:pPr>
              <a:defRPr sz="4600">
                <a:latin typeface="Graphik Compact Regular"/>
                <a:ea typeface="Graphik Compact Regular"/>
                <a:cs typeface="Graphik Compact Regular"/>
                <a:sym typeface="Graphik Compact Regular"/>
              </a:defRPr>
            </a:pPr>
            <a:r>
              <a:rPr lang="es-ES_tradnl" dirty="0"/>
              <a:t>Por ejemplo, si tenemos p=13 atributos, se usarán m=4, y en cada árbol será una combinación al azar diferente.</a:t>
            </a:r>
          </a:p>
          <a:p>
            <a:pPr>
              <a:defRPr sz="4600">
                <a:latin typeface="Graphik Compact Regular"/>
                <a:ea typeface="Graphik Compact Regular"/>
                <a:cs typeface="Graphik Compact Regular"/>
                <a:sym typeface="Graphik Compact Regular"/>
              </a:defRPr>
            </a:pPr>
            <a:endParaRPr lang="es-ES_tradnl" dirty="0"/>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7</a:t>
            </a:fld>
            <a:endParaRPr lang="en-US" sz="2800" dirty="0"/>
          </a:p>
        </p:txBody>
      </p:sp>
    </p:spTree>
    <p:extLst>
      <p:ext uri="{BB962C8B-B14F-4D97-AF65-F5344CB8AC3E}">
        <p14:creationId xmlns:p14="http://schemas.microsoft.com/office/powerpoint/2010/main" val="1840402997"/>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mc:AlternateContent xmlns:mc="http://schemas.openxmlformats.org/markup-compatibility/2006" xmlns:a14="http://schemas.microsoft.com/office/drawing/2010/main">
        <mc:Choice Requires="a14">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1869400" cy="8946827"/>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En cada iteración de EM los siguientes cuatros pasos se ejecutan:</a:t>
                </a:r>
              </a:p>
              <a:p>
                <a:pPr marL="914400" indent="-914400">
                  <a:buFont typeface="+mj-lt"/>
                  <a:buAutoNum type="arabicPeriod" startAt="3"/>
                  <a:defRPr sz="4600">
                    <a:latin typeface="Graphik Compact Regular"/>
                    <a:ea typeface="Graphik Compact Regular"/>
                    <a:cs typeface="Graphik Compact Regular"/>
                    <a:sym typeface="Graphik Compact Regular"/>
                  </a:defRPr>
                </a:pPr>
                <a:r>
                  <a:rPr lang="es-ES_tradnl" dirty="0"/>
                  <a:t>Computa nuevos valores de </a:t>
                </a:r>
                <a14:m>
                  <m:oMath xmlns:m="http://schemas.openxmlformats.org/officeDocument/2006/math">
                    <m:sSub>
                      <m:sSubPr>
                        <m:ctrlPr>
                          <a:rPr lang="es-ES_tradnl" i="1" smtClean="0">
                            <a:latin typeface="Cambria Math" panose="02040503050406030204" pitchFamily="18" charset="0"/>
                          </a:rPr>
                        </m:ctrlPr>
                      </m:sSubPr>
                      <m:e>
                        <m:r>
                          <a:rPr lang="es-ES_tradnl" i="1">
                            <a:latin typeface="Cambria Math" panose="02040503050406030204" pitchFamily="18" charset="0"/>
                            <a:ea typeface="Cambria Math" panose="02040503050406030204" pitchFamily="18" charset="0"/>
                          </a:rPr>
                          <m:t>𝜇</m:t>
                        </m:r>
                      </m:e>
                      <m:sub>
                        <m:r>
                          <a:rPr lang="es-ES_tradnl" b="0" i="1" smtClean="0">
                            <a:latin typeface="Cambria Math" panose="02040503050406030204" pitchFamily="18" charset="0"/>
                            <a:ea typeface="Cambria Math" panose="02040503050406030204" pitchFamily="18" charset="0"/>
                          </a:rPr>
                          <m:t>𝑗</m:t>
                        </m:r>
                      </m:sub>
                    </m:sSub>
                    <m:r>
                      <a:rPr lang="es-ES_tradnl" i="1">
                        <a:latin typeface="Cambria Math" panose="02040503050406030204" pitchFamily="18" charset="0"/>
                      </a:rPr>
                      <m:t> </m:t>
                    </m:r>
                  </m:oMath>
                </a14:m>
                <a:r>
                  <a:rPr lang="es-ES_tradnl" dirty="0"/>
                  <a:t>y </a:t>
                </a:r>
                <a14:m>
                  <m:oMath xmlns:m="http://schemas.openxmlformats.org/officeDocument/2006/math">
                    <m:sSubSup>
                      <m:sSubSupPr>
                        <m:ctrlPr>
                          <a:rPr lang="es-ES_tradnl" i="1">
                            <a:latin typeface="Cambria Math" panose="02040503050406030204" pitchFamily="18" charset="0"/>
                          </a:rPr>
                        </m:ctrlPr>
                      </m:sSubSupPr>
                      <m:e>
                        <m:r>
                          <a:rPr lang="es-ES_tradnl" i="1">
                            <a:latin typeface="Cambria Math" panose="02040503050406030204" pitchFamily="18" charset="0"/>
                            <a:ea typeface="Cambria Math" panose="02040503050406030204" pitchFamily="18" charset="0"/>
                          </a:rPr>
                          <m:t>𝜎</m:t>
                        </m:r>
                      </m:e>
                      <m:sub>
                        <m:r>
                          <a:rPr lang="es-ES_tradnl" i="1" smtClean="0">
                            <a:latin typeface="Cambria Math" panose="02040503050406030204" pitchFamily="18" charset="0"/>
                            <a:ea typeface="Cambria Math" panose="02040503050406030204" pitchFamily="18" charset="0"/>
                          </a:rPr>
                          <m:t>𝑗</m:t>
                        </m:r>
                      </m:sub>
                      <m:sup>
                        <m:r>
                          <a:rPr lang="es-ES_tradnl" i="1">
                            <a:latin typeface="Cambria Math" panose="02040503050406030204" pitchFamily="18" charset="0"/>
                          </a:rPr>
                          <m:t>2</m:t>
                        </m:r>
                      </m:sup>
                    </m:sSubSup>
                  </m:oMath>
                </a14:m>
                <a:r>
                  <a:rPr lang="es-ES_tradnl" dirty="0"/>
                  <a:t>:</a:t>
                </a:r>
              </a:p>
              <a:p>
                <a:pPr algn="ctr">
                  <a:defRPr sz="4600">
                    <a:latin typeface="Graphik Compact Regular"/>
                    <a:ea typeface="Graphik Compact Regular"/>
                    <a:cs typeface="Graphik Compact Regular"/>
                    <a:sym typeface="Graphik Compact Regular"/>
                  </a:defRPr>
                </a:pPr>
                <a14:m>
                  <m:oMath xmlns:m="http://schemas.openxmlformats.org/officeDocument/2006/math">
                    <m:sSub>
                      <m:sSubPr>
                        <m:ctrlPr>
                          <a:rPr lang="es-ES_tradnl" i="1">
                            <a:latin typeface="Cambria Math" panose="02040503050406030204" pitchFamily="18" charset="0"/>
                          </a:rPr>
                        </m:ctrlPr>
                      </m:sSubPr>
                      <m:e>
                        <m:r>
                          <a:rPr lang="es-ES_tradnl" i="1">
                            <a:latin typeface="Cambria Math" panose="02040503050406030204" pitchFamily="18" charset="0"/>
                            <a:ea typeface="Cambria Math" panose="02040503050406030204" pitchFamily="18" charset="0"/>
                          </a:rPr>
                          <m:t>𝜇</m:t>
                        </m:r>
                      </m:e>
                      <m:sub>
                        <m:r>
                          <a:rPr lang="es-ES_tradnl" b="0" i="1" smtClean="0">
                            <a:latin typeface="Cambria Math" panose="02040503050406030204" pitchFamily="18" charset="0"/>
                            <a:ea typeface="Cambria Math" panose="02040503050406030204" pitchFamily="18" charset="0"/>
                          </a:rPr>
                          <m:t>𝑗</m:t>
                        </m:r>
                      </m:sub>
                    </m:sSub>
                    <m:r>
                      <a:rPr lang="es-ES_tradnl" i="1" smtClean="0">
                        <a:latin typeface="Cambria Math" panose="02040503050406030204" pitchFamily="18" charset="0"/>
                        <a:ea typeface="Cambria Math" panose="02040503050406030204" pitchFamily="18" charset="0"/>
                      </a:rPr>
                      <m:t>←</m:t>
                    </m:r>
                    <m:f>
                      <m:fPr>
                        <m:ctrlPr>
                          <a:rPr lang="es-ES_tradnl" i="1" smtClean="0">
                            <a:latin typeface="Cambria Math" panose="02040503050406030204" pitchFamily="18" charset="0"/>
                            <a:ea typeface="Cambria Math" panose="02040503050406030204" pitchFamily="18" charset="0"/>
                          </a:rPr>
                        </m:ctrlPr>
                      </m:fPr>
                      <m:num>
                        <m:nary>
                          <m:naryPr>
                            <m:chr m:val="∑"/>
                            <m:limLoc m:val="subSup"/>
                            <m:ctrlPr>
                              <a:rPr lang="es-ES_tradnl" i="1" smtClean="0">
                                <a:latin typeface="Cambria Math" panose="02040503050406030204" pitchFamily="18" charset="0"/>
                                <a:ea typeface="Cambria Math" panose="02040503050406030204" pitchFamily="18" charset="0"/>
                              </a:rPr>
                            </m:ctrlPr>
                          </m:naryPr>
                          <m:sub>
                            <m:r>
                              <m:rPr>
                                <m:brk m:alnAt="25"/>
                              </m:rPr>
                              <a:rPr lang="es-ES_tradnl" b="0" i="1" smtClean="0">
                                <a:latin typeface="Cambria Math" panose="02040503050406030204" pitchFamily="18" charset="0"/>
                                <a:ea typeface="Cambria Math" panose="02040503050406030204" pitchFamily="18" charset="0"/>
                              </a:rPr>
                              <m:t>𝑖</m:t>
                            </m:r>
                            <m:r>
                              <a:rPr lang="es-ES_tradnl" b="0" i="1" smtClean="0">
                                <a:latin typeface="Cambria Math" panose="02040503050406030204" pitchFamily="18" charset="0"/>
                                <a:ea typeface="Cambria Math" panose="02040503050406030204" pitchFamily="18" charset="0"/>
                              </a:rPr>
                              <m:t>=1</m:t>
                            </m:r>
                          </m:sub>
                          <m:sup>
                            <m:r>
                              <a:rPr lang="es-ES_tradnl" b="0" i="1" smtClean="0">
                                <a:latin typeface="Cambria Math" panose="02040503050406030204" pitchFamily="18" charset="0"/>
                                <a:ea typeface="Cambria Math" panose="02040503050406030204" pitchFamily="18" charset="0"/>
                              </a:rPr>
                              <m:t>𝑁</m:t>
                            </m:r>
                          </m:sup>
                          <m:e>
                            <m:sSubSup>
                              <m:sSubSupPr>
                                <m:ctrlPr>
                                  <a:rPr lang="es-ES_tradnl" i="1">
                                    <a:latin typeface="Cambria Math" panose="02040503050406030204" pitchFamily="18" charset="0"/>
                                  </a:rPr>
                                </m:ctrlPr>
                              </m:sSubSupPr>
                              <m:e>
                                <m:r>
                                  <a:rPr lang="es-ES_tradnl" i="1" smtClean="0">
                                    <a:latin typeface="Cambria Math" panose="02040503050406030204" pitchFamily="18" charset="0"/>
                                  </a:rPr>
                                  <m:t>𝑏</m:t>
                                </m:r>
                              </m:e>
                              <m:sub>
                                <m:r>
                                  <a:rPr lang="es-ES_tradnl" i="1" smtClean="0">
                                    <a:latin typeface="Cambria Math" panose="02040503050406030204" pitchFamily="18" charset="0"/>
                                    <a:ea typeface="Cambria Math" panose="02040503050406030204" pitchFamily="18" charset="0"/>
                                  </a:rPr>
                                  <m:t>𝑖</m:t>
                                </m:r>
                              </m:sub>
                              <m:sup>
                                <m:r>
                                  <a:rPr lang="es-ES_tradnl" i="1" smtClean="0">
                                    <a:latin typeface="Cambria Math" panose="02040503050406030204" pitchFamily="18" charset="0"/>
                                  </a:rPr>
                                  <m:t>(</m:t>
                                </m:r>
                                <m:r>
                                  <a:rPr lang="es-ES_tradnl" i="1" smtClean="0">
                                    <a:latin typeface="Cambria Math" panose="02040503050406030204" pitchFamily="18" charset="0"/>
                                  </a:rPr>
                                  <m:t>𝑗</m:t>
                                </m:r>
                                <m:r>
                                  <a:rPr lang="es-ES_tradnl" i="1" smtClean="0">
                                    <a:latin typeface="Cambria Math" panose="02040503050406030204" pitchFamily="18" charset="0"/>
                                  </a:rPr>
                                  <m:t>)</m:t>
                                </m:r>
                              </m:sup>
                            </m:sSubSup>
                            <m:sSub>
                              <m:sSubPr>
                                <m:ctrlPr>
                                  <a:rPr lang="es-ES_tradnl"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𝑖</m:t>
                                </m:r>
                              </m:sub>
                            </m:sSub>
                          </m:e>
                        </m:nary>
                      </m:num>
                      <m:den>
                        <m:nary>
                          <m:naryPr>
                            <m:chr m:val="∑"/>
                            <m:limLoc m:val="subSup"/>
                            <m:ctrlPr>
                              <a:rPr lang="es-ES_tradnl" i="1">
                                <a:latin typeface="Cambria Math" panose="02040503050406030204" pitchFamily="18" charset="0"/>
                                <a:ea typeface="Cambria Math" panose="02040503050406030204" pitchFamily="18" charset="0"/>
                              </a:rPr>
                            </m:ctrlPr>
                          </m:naryPr>
                          <m:sub>
                            <m:r>
                              <m:rPr>
                                <m:brk m:alnAt="25"/>
                              </m:rPr>
                              <a:rPr lang="es-ES_tradnl" i="1" smtClean="0">
                                <a:latin typeface="Cambria Math" panose="02040503050406030204" pitchFamily="18" charset="0"/>
                                <a:ea typeface="Cambria Math" panose="02040503050406030204" pitchFamily="18" charset="0"/>
                              </a:rPr>
                              <m:t>𝑖</m:t>
                            </m:r>
                            <m:r>
                              <a:rPr lang="es-ES_tradnl" i="1" smtClean="0">
                                <a:latin typeface="Cambria Math" panose="02040503050406030204" pitchFamily="18" charset="0"/>
                                <a:ea typeface="Cambria Math" panose="02040503050406030204" pitchFamily="18" charset="0"/>
                              </a:rPr>
                              <m:t>=1</m:t>
                            </m:r>
                          </m:sub>
                          <m:sup>
                            <m:r>
                              <a:rPr lang="es-ES_tradnl" i="1" smtClean="0">
                                <a:latin typeface="Cambria Math" panose="02040503050406030204" pitchFamily="18" charset="0"/>
                                <a:ea typeface="Cambria Math" panose="02040503050406030204" pitchFamily="18" charset="0"/>
                              </a:rPr>
                              <m:t>𝑁</m:t>
                            </m:r>
                          </m:sup>
                          <m:e>
                            <m:sSubSup>
                              <m:sSubSupPr>
                                <m:ctrlPr>
                                  <a:rPr lang="es-ES_tradnl" i="1">
                                    <a:latin typeface="Cambria Math" panose="02040503050406030204" pitchFamily="18" charset="0"/>
                                  </a:rPr>
                                </m:ctrlPr>
                              </m:sSubSupPr>
                              <m:e>
                                <m:r>
                                  <a:rPr lang="es-ES_tradnl" i="1" smtClean="0">
                                    <a:latin typeface="Cambria Math" panose="02040503050406030204" pitchFamily="18" charset="0"/>
                                  </a:rPr>
                                  <m:t>𝑏</m:t>
                                </m:r>
                              </m:e>
                              <m:sub>
                                <m:r>
                                  <a:rPr lang="es-ES_tradnl" i="1" smtClean="0">
                                    <a:latin typeface="Cambria Math" panose="02040503050406030204" pitchFamily="18" charset="0"/>
                                    <a:ea typeface="Cambria Math" panose="02040503050406030204" pitchFamily="18" charset="0"/>
                                  </a:rPr>
                                  <m:t>𝑖</m:t>
                                </m:r>
                              </m:sub>
                              <m:sup>
                                <m:r>
                                  <a:rPr lang="es-ES_tradnl" i="1" smtClean="0">
                                    <a:latin typeface="Cambria Math" panose="02040503050406030204" pitchFamily="18" charset="0"/>
                                  </a:rPr>
                                  <m:t>(</m:t>
                                </m:r>
                                <m:r>
                                  <a:rPr lang="es-ES_tradnl" i="1" smtClean="0">
                                    <a:latin typeface="Cambria Math" panose="02040503050406030204" pitchFamily="18" charset="0"/>
                                  </a:rPr>
                                  <m:t>𝑗</m:t>
                                </m:r>
                                <m:r>
                                  <a:rPr lang="es-ES_tradnl" i="1" smtClean="0">
                                    <a:latin typeface="Cambria Math" panose="02040503050406030204" pitchFamily="18" charset="0"/>
                                  </a:rPr>
                                  <m:t>)</m:t>
                                </m:r>
                              </m:sup>
                            </m:sSubSup>
                          </m:e>
                        </m:nary>
                      </m:den>
                    </m:f>
                  </m:oMath>
                </a14:m>
                <a:r>
                  <a:rPr lang="es-ES_tradnl" dirty="0"/>
                  <a:t> y  </a:t>
                </a:r>
                <a14:m>
                  <m:oMath xmlns:m="http://schemas.openxmlformats.org/officeDocument/2006/math">
                    <m:sSubSup>
                      <m:sSubSupPr>
                        <m:ctrlPr>
                          <a:rPr lang="es-ES_tradnl" i="1">
                            <a:latin typeface="Cambria Math" panose="02040503050406030204" pitchFamily="18" charset="0"/>
                          </a:rPr>
                        </m:ctrlPr>
                      </m:sSubSupPr>
                      <m:e>
                        <m:r>
                          <a:rPr lang="es-ES_tradnl" i="1">
                            <a:latin typeface="Cambria Math" panose="02040503050406030204" pitchFamily="18" charset="0"/>
                            <a:ea typeface="Cambria Math" panose="02040503050406030204" pitchFamily="18" charset="0"/>
                          </a:rPr>
                          <m:t>𝜎</m:t>
                        </m:r>
                      </m:e>
                      <m:sub>
                        <m:r>
                          <a:rPr lang="es-ES_tradnl" i="1" smtClean="0">
                            <a:latin typeface="Cambria Math" panose="02040503050406030204" pitchFamily="18" charset="0"/>
                            <a:ea typeface="Cambria Math" panose="02040503050406030204" pitchFamily="18" charset="0"/>
                          </a:rPr>
                          <m:t>𝑗</m:t>
                        </m:r>
                      </m:sub>
                      <m:sup>
                        <m:r>
                          <a:rPr lang="es-ES_tradnl" i="1">
                            <a:latin typeface="Cambria Math" panose="02040503050406030204" pitchFamily="18" charset="0"/>
                          </a:rPr>
                          <m:t>2</m:t>
                        </m:r>
                      </m:sup>
                    </m:sSubSup>
                    <m:r>
                      <a:rPr lang="es-ES_tradnl" i="1">
                        <a:latin typeface="Cambria Math" panose="02040503050406030204" pitchFamily="18" charset="0"/>
                        <a:ea typeface="Cambria Math" panose="02040503050406030204" pitchFamily="18" charset="0"/>
                      </a:rPr>
                      <m:t>←</m:t>
                    </m:r>
                    <m:f>
                      <m:fPr>
                        <m:ctrlPr>
                          <a:rPr lang="es-ES_tradnl" i="1">
                            <a:latin typeface="Cambria Math" panose="02040503050406030204" pitchFamily="18" charset="0"/>
                            <a:ea typeface="Cambria Math" panose="02040503050406030204" pitchFamily="18" charset="0"/>
                          </a:rPr>
                        </m:ctrlPr>
                      </m:fPr>
                      <m:num>
                        <m:nary>
                          <m:naryPr>
                            <m:chr m:val="∑"/>
                            <m:limLoc m:val="subSup"/>
                            <m:ctrlPr>
                              <a:rPr lang="es-ES_tradnl" i="1">
                                <a:latin typeface="Cambria Math" panose="02040503050406030204" pitchFamily="18" charset="0"/>
                                <a:ea typeface="Cambria Math" panose="02040503050406030204" pitchFamily="18" charset="0"/>
                              </a:rPr>
                            </m:ctrlPr>
                          </m:naryPr>
                          <m:sub>
                            <m:r>
                              <m:rPr>
                                <m:brk m:alnAt="25"/>
                              </m:rPr>
                              <a:rPr lang="es-ES_tradnl" i="1" smtClean="0">
                                <a:latin typeface="Cambria Math" panose="02040503050406030204" pitchFamily="18" charset="0"/>
                                <a:ea typeface="Cambria Math" panose="02040503050406030204" pitchFamily="18" charset="0"/>
                              </a:rPr>
                              <m:t>𝑖</m:t>
                            </m:r>
                            <m:r>
                              <a:rPr lang="es-ES_tradnl" i="1" smtClean="0">
                                <a:latin typeface="Cambria Math" panose="02040503050406030204" pitchFamily="18" charset="0"/>
                                <a:ea typeface="Cambria Math" panose="02040503050406030204" pitchFamily="18" charset="0"/>
                              </a:rPr>
                              <m:t>=1</m:t>
                            </m:r>
                          </m:sub>
                          <m:sup>
                            <m:r>
                              <a:rPr lang="es-ES_tradnl" i="1" smtClean="0">
                                <a:latin typeface="Cambria Math" panose="02040503050406030204" pitchFamily="18" charset="0"/>
                                <a:ea typeface="Cambria Math" panose="02040503050406030204" pitchFamily="18" charset="0"/>
                              </a:rPr>
                              <m:t>𝑁</m:t>
                            </m:r>
                          </m:sup>
                          <m:e>
                            <m:sSubSup>
                              <m:sSubSupPr>
                                <m:ctrlPr>
                                  <a:rPr lang="es-ES_tradnl" i="1">
                                    <a:latin typeface="Cambria Math" panose="02040503050406030204" pitchFamily="18" charset="0"/>
                                  </a:rPr>
                                </m:ctrlPr>
                              </m:sSubSupPr>
                              <m:e>
                                <m:r>
                                  <a:rPr lang="es-ES_tradnl" i="1" smtClean="0">
                                    <a:latin typeface="Cambria Math" panose="02040503050406030204" pitchFamily="18" charset="0"/>
                                  </a:rPr>
                                  <m:t>𝑏</m:t>
                                </m:r>
                              </m:e>
                              <m:sub>
                                <m:r>
                                  <a:rPr lang="es-ES_tradnl" i="1" smtClean="0">
                                    <a:latin typeface="Cambria Math" panose="02040503050406030204" pitchFamily="18" charset="0"/>
                                    <a:ea typeface="Cambria Math" panose="02040503050406030204" pitchFamily="18" charset="0"/>
                                  </a:rPr>
                                  <m:t>𝑖</m:t>
                                </m:r>
                              </m:sub>
                              <m:sup>
                                <m:r>
                                  <a:rPr lang="es-ES_tradnl" i="1" smtClean="0">
                                    <a:latin typeface="Cambria Math" panose="02040503050406030204" pitchFamily="18" charset="0"/>
                                  </a:rPr>
                                  <m:t>(</m:t>
                                </m:r>
                                <m:r>
                                  <a:rPr lang="es-ES_tradnl" i="1" smtClean="0">
                                    <a:latin typeface="Cambria Math" panose="02040503050406030204" pitchFamily="18" charset="0"/>
                                  </a:rPr>
                                  <m:t>𝑗</m:t>
                                </m:r>
                                <m:r>
                                  <a:rPr lang="es-ES_tradnl" i="1" smtClean="0">
                                    <a:latin typeface="Cambria Math" panose="02040503050406030204" pitchFamily="18" charset="0"/>
                                  </a:rPr>
                                  <m:t>)</m:t>
                                </m:r>
                              </m:sup>
                            </m:sSubSup>
                            <m:sSup>
                              <m:sSupPr>
                                <m:ctrlPr>
                                  <a:rPr lang="es-ES_tradnl" i="1" smtClean="0">
                                    <a:latin typeface="Cambria Math" panose="02040503050406030204" pitchFamily="18" charset="0"/>
                                  </a:rPr>
                                </m:ctrlPr>
                              </m:sSupPr>
                              <m:e>
                                <m:d>
                                  <m:dPr>
                                    <m:ctrlPr>
                                      <a:rPr lang="es-ES_tradnl" i="1" smtClean="0">
                                        <a:latin typeface="Cambria Math" panose="02040503050406030204" pitchFamily="18" charset="0"/>
                                      </a:rPr>
                                    </m:ctrlPr>
                                  </m:dPr>
                                  <m:e>
                                    <m:sSub>
                                      <m:sSubPr>
                                        <m:ctrlPr>
                                          <a:rPr lang="es-ES_tradnl" i="1" smtClean="0">
                                            <a:latin typeface="Cambria Math" panose="02040503050406030204" pitchFamily="18" charset="0"/>
                                          </a:rPr>
                                        </m:ctrlPr>
                                      </m:sSubPr>
                                      <m:e>
                                        <m:r>
                                          <a:rPr lang="es-ES_tradnl" i="1" smtClean="0">
                                            <a:latin typeface="Cambria Math" panose="02040503050406030204" pitchFamily="18" charset="0"/>
                                          </a:rPr>
                                          <m:t>𝑥</m:t>
                                        </m:r>
                                      </m:e>
                                      <m:sub>
                                        <m:r>
                                          <a:rPr lang="es-ES_tradnl" i="1" smtClean="0">
                                            <a:latin typeface="Cambria Math" panose="02040503050406030204" pitchFamily="18" charset="0"/>
                                          </a:rPr>
                                          <m:t>𝑖</m:t>
                                        </m:r>
                                      </m:sub>
                                    </m:sSub>
                                    <m:r>
                                      <a:rPr lang="es-ES_tradnl" b="0" i="1" smtClean="0">
                                        <a:latin typeface="Cambria Math" panose="02040503050406030204" pitchFamily="18" charset="0"/>
                                      </a:rPr>
                                      <m:t>−</m:t>
                                    </m:r>
                                    <m:sSub>
                                      <m:sSubPr>
                                        <m:ctrlPr>
                                          <a:rPr lang="es-ES_tradnl" i="1">
                                            <a:latin typeface="Cambria Math" panose="02040503050406030204" pitchFamily="18" charset="0"/>
                                          </a:rPr>
                                        </m:ctrlPr>
                                      </m:sSubPr>
                                      <m:e>
                                        <m:r>
                                          <a:rPr lang="es-ES_tradnl" i="1">
                                            <a:latin typeface="Cambria Math" panose="02040503050406030204" pitchFamily="18" charset="0"/>
                                            <a:ea typeface="Cambria Math" panose="02040503050406030204" pitchFamily="18" charset="0"/>
                                          </a:rPr>
                                          <m:t>𝜇</m:t>
                                        </m:r>
                                      </m:e>
                                      <m:sub>
                                        <m:r>
                                          <a:rPr lang="es-ES_tradnl" i="1" smtClean="0">
                                            <a:latin typeface="Cambria Math" panose="02040503050406030204" pitchFamily="18" charset="0"/>
                                            <a:ea typeface="Cambria Math" panose="02040503050406030204" pitchFamily="18" charset="0"/>
                                          </a:rPr>
                                          <m:t>𝑗</m:t>
                                        </m:r>
                                      </m:sub>
                                    </m:sSub>
                                  </m:e>
                                </m:d>
                              </m:e>
                              <m:sup>
                                <m:r>
                                  <a:rPr lang="es-ES_tradnl" b="0" i="1" smtClean="0">
                                    <a:latin typeface="Cambria Math" panose="02040503050406030204" pitchFamily="18" charset="0"/>
                                  </a:rPr>
                                  <m:t>2</m:t>
                                </m:r>
                              </m:sup>
                            </m:sSup>
                          </m:e>
                        </m:nary>
                      </m:num>
                      <m:den>
                        <m:nary>
                          <m:naryPr>
                            <m:chr m:val="∑"/>
                            <m:limLoc m:val="subSup"/>
                            <m:ctrlPr>
                              <a:rPr lang="es-ES_tradnl" i="1">
                                <a:latin typeface="Cambria Math" panose="02040503050406030204" pitchFamily="18" charset="0"/>
                                <a:ea typeface="Cambria Math" panose="02040503050406030204" pitchFamily="18" charset="0"/>
                              </a:rPr>
                            </m:ctrlPr>
                          </m:naryPr>
                          <m:sub>
                            <m:r>
                              <m:rPr>
                                <m:brk m:alnAt="25"/>
                              </m:rPr>
                              <a:rPr lang="es-ES_tradnl" i="1" smtClean="0">
                                <a:latin typeface="Cambria Math" panose="02040503050406030204" pitchFamily="18" charset="0"/>
                                <a:ea typeface="Cambria Math" panose="02040503050406030204" pitchFamily="18" charset="0"/>
                              </a:rPr>
                              <m:t>𝑖</m:t>
                            </m:r>
                            <m:r>
                              <a:rPr lang="es-ES_tradnl" i="1" smtClean="0">
                                <a:latin typeface="Cambria Math" panose="02040503050406030204" pitchFamily="18" charset="0"/>
                                <a:ea typeface="Cambria Math" panose="02040503050406030204" pitchFamily="18" charset="0"/>
                              </a:rPr>
                              <m:t>=1</m:t>
                            </m:r>
                          </m:sub>
                          <m:sup>
                            <m:r>
                              <a:rPr lang="es-ES_tradnl" i="1" smtClean="0">
                                <a:latin typeface="Cambria Math" panose="02040503050406030204" pitchFamily="18" charset="0"/>
                                <a:ea typeface="Cambria Math" panose="02040503050406030204" pitchFamily="18" charset="0"/>
                              </a:rPr>
                              <m:t>𝑁</m:t>
                            </m:r>
                          </m:sup>
                          <m:e>
                            <m:sSubSup>
                              <m:sSubSupPr>
                                <m:ctrlPr>
                                  <a:rPr lang="es-ES_tradnl" i="1">
                                    <a:latin typeface="Cambria Math" panose="02040503050406030204" pitchFamily="18" charset="0"/>
                                  </a:rPr>
                                </m:ctrlPr>
                              </m:sSubSupPr>
                              <m:e>
                                <m:r>
                                  <a:rPr lang="es-ES_tradnl" i="1" smtClean="0">
                                    <a:latin typeface="Cambria Math" panose="02040503050406030204" pitchFamily="18" charset="0"/>
                                  </a:rPr>
                                  <m:t>𝑏</m:t>
                                </m:r>
                              </m:e>
                              <m:sub>
                                <m:r>
                                  <a:rPr lang="es-ES_tradnl" i="1" smtClean="0">
                                    <a:latin typeface="Cambria Math" panose="02040503050406030204" pitchFamily="18" charset="0"/>
                                    <a:ea typeface="Cambria Math" panose="02040503050406030204" pitchFamily="18" charset="0"/>
                                  </a:rPr>
                                  <m:t>𝑖</m:t>
                                </m:r>
                              </m:sub>
                              <m:sup>
                                <m:r>
                                  <a:rPr lang="es-ES_tradnl" i="1" smtClean="0">
                                    <a:latin typeface="Cambria Math" panose="02040503050406030204" pitchFamily="18" charset="0"/>
                                  </a:rPr>
                                  <m:t>(</m:t>
                                </m:r>
                                <m:r>
                                  <a:rPr lang="es-ES_tradnl" i="1" smtClean="0">
                                    <a:latin typeface="Cambria Math" panose="02040503050406030204" pitchFamily="18" charset="0"/>
                                  </a:rPr>
                                  <m:t>𝑗</m:t>
                                </m:r>
                                <m:r>
                                  <a:rPr lang="es-ES_tradnl" i="1" smtClean="0">
                                    <a:latin typeface="Cambria Math" panose="02040503050406030204" pitchFamily="18" charset="0"/>
                                  </a:rPr>
                                  <m:t>)</m:t>
                                </m:r>
                              </m:sup>
                            </m:sSubSup>
                          </m:e>
                        </m:nary>
                      </m:den>
                    </m:f>
                  </m:oMath>
                </a14:m>
                <a:endParaRPr lang="es-ES_tradnl" dirty="0"/>
              </a:p>
              <a:p>
                <a:pPr marL="914400" indent="-914400">
                  <a:buFont typeface="+mj-lt"/>
                  <a:buAutoNum type="arabicPeriod" startAt="4"/>
                  <a:defRPr sz="4600">
                    <a:latin typeface="Graphik Compact Regular"/>
                    <a:ea typeface="Graphik Compact Regular"/>
                    <a:cs typeface="Graphik Compact Regular"/>
                    <a:sym typeface="Graphik Compact Regular"/>
                  </a:defRPr>
                </a:pPr>
                <a:r>
                  <a:rPr lang="es-ES_tradnl" dirty="0"/>
                  <a:t>Actualiza </a:t>
                </a:r>
                <a14:m>
                  <m:oMath xmlns:m="http://schemas.openxmlformats.org/officeDocument/2006/math">
                    <m:sSub>
                      <m:sSubPr>
                        <m:ctrlPr>
                          <a:rPr lang="es-ES_tradnl" i="1" smtClean="0">
                            <a:latin typeface="Cambria Math" panose="02040503050406030204" pitchFamily="18" charset="0"/>
                          </a:rPr>
                        </m:ctrlPr>
                      </m:sSubPr>
                      <m:e>
                        <m:r>
                          <a:rPr lang="es-ES_tradnl" i="1">
                            <a:latin typeface="Cambria Math" panose="02040503050406030204" pitchFamily="18" charset="0"/>
                            <a:ea typeface="Cambria Math" panose="02040503050406030204" pitchFamily="18" charset="0"/>
                          </a:rPr>
                          <m:t>𝜙</m:t>
                        </m:r>
                      </m:e>
                      <m:sub>
                        <m:r>
                          <a:rPr lang="es-ES_tradnl" i="1" smtClean="0">
                            <a:latin typeface="Cambria Math" panose="02040503050406030204" pitchFamily="18" charset="0"/>
                            <a:ea typeface="Cambria Math" panose="02040503050406030204" pitchFamily="18" charset="0"/>
                          </a:rPr>
                          <m:t>𝑗</m:t>
                        </m:r>
                      </m:sub>
                    </m:sSub>
                  </m:oMath>
                </a14:m>
                <a:r>
                  <a:rPr lang="es-ES_tradnl" dirty="0"/>
                  <a:t> </a:t>
                </a:r>
              </a:p>
              <a:p>
                <a:pPr algn="ct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s-ES_tradnl" i="1">
                              <a:latin typeface="Cambria Math" panose="02040503050406030204" pitchFamily="18" charset="0"/>
                            </a:rPr>
                          </m:ctrlPr>
                        </m:sSubPr>
                        <m:e>
                          <m:r>
                            <a:rPr lang="es-ES_tradnl" i="1">
                              <a:latin typeface="Cambria Math" panose="02040503050406030204" pitchFamily="18" charset="0"/>
                              <a:ea typeface="Cambria Math" panose="02040503050406030204" pitchFamily="18" charset="0"/>
                            </a:rPr>
                            <m:t>𝜙</m:t>
                          </m:r>
                        </m:e>
                        <m:sub>
                          <m:r>
                            <a:rPr lang="es-ES_tradnl" i="1" smtClean="0">
                              <a:latin typeface="Cambria Math" panose="02040503050406030204" pitchFamily="18" charset="0"/>
                              <a:ea typeface="Cambria Math" panose="02040503050406030204" pitchFamily="18" charset="0"/>
                            </a:rPr>
                            <m:t>𝑗</m:t>
                          </m:r>
                        </m:sub>
                      </m:sSub>
                      <m:r>
                        <a:rPr lang="es-ES_tradnl" i="1">
                          <a:latin typeface="Cambria Math" panose="02040503050406030204" pitchFamily="18" charset="0"/>
                          <a:ea typeface="Cambria Math" panose="02040503050406030204" pitchFamily="18" charset="0"/>
                        </a:rPr>
                        <m:t>←</m:t>
                      </m:r>
                      <m:f>
                        <m:fPr>
                          <m:ctrlPr>
                            <a:rPr lang="es-ES_tradnl" i="1" smtClean="0">
                              <a:latin typeface="Cambria Math" panose="02040503050406030204" pitchFamily="18" charset="0"/>
                              <a:ea typeface="Cambria Math" panose="02040503050406030204" pitchFamily="18" charset="0"/>
                            </a:rPr>
                          </m:ctrlPr>
                        </m:fPr>
                        <m:num>
                          <m:r>
                            <a:rPr lang="es-ES_tradnl" b="0" i="1" smtClean="0">
                              <a:latin typeface="Cambria Math" panose="02040503050406030204" pitchFamily="18" charset="0"/>
                              <a:ea typeface="Cambria Math" panose="02040503050406030204" pitchFamily="18" charset="0"/>
                            </a:rPr>
                            <m:t>1</m:t>
                          </m:r>
                        </m:num>
                        <m:den>
                          <m:r>
                            <a:rPr lang="es-ES_tradnl" b="0" i="1" smtClean="0">
                              <a:latin typeface="Cambria Math" panose="02040503050406030204" pitchFamily="18" charset="0"/>
                              <a:ea typeface="Cambria Math" panose="02040503050406030204" pitchFamily="18" charset="0"/>
                            </a:rPr>
                            <m:t>𝑁</m:t>
                          </m:r>
                        </m:den>
                      </m:f>
                      <m:nary>
                        <m:naryPr>
                          <m:chr m:val="∑"/>
                          <m:limLoc m:val="subSup"/>
                          <m:ctrlPr>
                            <a:rPr lang="es-ES_tradnl" i="1">
                              <a:latin typeface="Cambria Math" panose="02040503050406030204" pitchFamily="18" charset="0"/>
                              <a:ea typeface="Cambria Math" panose="02040503050406030204" pitchFamily="18" charset="0"/>
                            </a:rPr>
                          </m:ctrlPr>
                        </m:naryPr>
                        <m:sub>
                          <m:r>
                            <m:rPr>
                              <m:brk m:alnAt="25"/>
                            </m:rPr>
                            <a:rPr lang="es-ES_tradnl" i="1" smtClean="0">
                              <a:latin typeface="Cambria Math" panose="02040503050406030204" pitchFamily="18" charset="0"/>
                              <a:ea typeface="Cambria Math" panose="02040503050406030204" pitchFamily="18" charset="0"/>
                            </a:rPr>
                            <m:t>𝑖</m:t>
                          </m:r>
                          <m:r>
                            <a:rPr lang="es-ES_tradnl" i="1" smtClean="0">
                              <a:latin typeface="Cambria Math" panose="02040503050406030204" pitchFamily="18" charset="0"/>
                              <a:ea typeface="Cambria Math" panose="02040503050406030204" pitchFamily="18" charset="0"/>
                            </a:rPr>
                            <m:t>=1</m:t>
                          </m:r>
                        </m:sub>
                        <m:sup>
                          <m:r>
                            <a:rPr lang="es-ES_tradnl" i="1" smtClean="0">
                              <a:latin typeface="Cambria Math" panose="02040503050406030204" pitchFamily="18" charset="0"/>
                              <a:ea typeface="Cambria Math" panose="02040503050406030204" pitchFamily="18" charset="0"/>
                            </a:rPr>
                            <m:t>𝑁</m:t>
                          </m:r>
                        </m:sup>
                        <m:e>
                          <m:sSubSup>
                            <m:sSubSupPr>
                              <m:ctrlPr>
                                <a:rPr lang="es-ES_tradnl" i="1">
                                  <a:latin typeface="Cambria Math" panose="02040503050406030204" pitchFamily="18" charset="0"/>
                                </a:rPr>
                              </m:ctrlPr>
                            </m:sSubSupPr>
                            <m:e>
                              <m:r>
                                <a:rPr lang="es-ES_tradnl" i="1" smtClean="0">
                                  <a:latin typeface="Cambria Math" panose="02040503050406030204" pitchFamily="18" charset="0"/>
                                </a:rPr>
                                <m:t>𝑏</m:t>
                              </m:r>
                            </m:e>
                            <m:sub>
                              <m:r>
                                <a:rPr lang="es-ES_tradnl" i="1" smtClean="0">
                                  <a:latin typeface="Cambria Math" panose="02040503050406030204" pitchFamily="18" charset="0"/>
                                  <a:ea typeface="Cambria Math" panose="02040503050406030204" pitchFamily="18" charset="0"/>
                                </a:rPr>
                                <m:t>𝑖</m:t>
                              </m:r>
                            </m:sub>
                            <m:sup>
                              <m:r>
                                <a:rPr lang="es-ES_tradnl" i="1" smtClean="0">
                                  <a:latin typeface="Cambria Math" panose="02040503050406030204" pitchFamily="18" charset="0"/>
                                </a:rPr>
                                <m:t>(</m:t>
                              </m:r>
                              <m:r>
                                <a:rPr lang="es-ES_tradnl" i="1" smtClean="0">
                                  <a:latin typeface="Cambria Math" panose="02040503050406030204" pitchFamily="18" charset="0"/>
                                </a:rPr>
                                <m:t>𝑗</m:t>
                              </m:r>
                              <m:r>
                                <a:rPr lang="es-ES_tradnl" i="1" smtClean="0">
                                  <a:latin typeface="Cambria Math" panose="02040503050406030204" pitchFamily="18" charset="0"/>
                                </a:rPr>
                                <m:t>)</m:t>
                              </m:r>
                            </m:sup>
                          </m:sSubSup>
                        </m:e>
                      </m:nary>
                    </m:oMath>
                  </m:oMathPara>
                </a14:m>
                <a:endParaRPr lang="es-ES_tradnl" dirty="0"/>
              </a:p>
              <a:p>
                <a:pPr>
                  <a:defRPr sz="4600">
                    <a:latin typeface="Graphik Compact Regular"/>
                    <a:ea typeface="Graphik Compact Regular"/>
                    <a:cs typeface="Graphik Compact Regular"/>
                    <a:sym typeface="Graphik Compact Regular"/>
                  </a:defRPr>
                </a:pPr>
                <a:r>
                  <a:rPr lang="es-ES_tradnl" dirty="0"/>
                  <a:t>Este algoritmo continúa hasta que los valores de </a:t>
                </a:r>
                <a14:m>
                  <m:oMath xmlns:m="http://schemas.openxmlformats.org/officeDocument/2006/math">
                    <m:sSub>
                      <m:sSubPr>
                        <m:ctrlPr>
                          <a:rPr lang="es-ES_tradnl" i="1" smtClean="0">
                            <a:latin typeface="Cambria Math" panose="02040503050406030204" pitchFamily="18" charset="0"/>
                          </a:rPr>
                        </m:ctrlPr>
                      </m:sSubPr>
                      <m:e>
                        <m:r>
                          <a:rPr lang="es-ES_tradnl" i="1">
                            <a:latin typeface="Cambria Math" panose="02040503050406030204" pitchFamily="18" charset="0"/>
                            <a:ea typeface="Cambria Math" panose="02040503050406030204" pitchFamily="18" charset="0"/>
                          </a:rPr>
                          <m:t>𝜇</m:t>
                        </m:r>
                      </m:e>
                      <m:sub>
                        <m:r>
                          <a:rPr lang="es-ES_tradnl" b="0" i="1" smtClean="0">
                            <a:latin typeface="Cambria Math" panose="02040503050406030204" pitchFamily="18" charset="0"/>
                            <a:ea typeface="Cambria Math" panose="02040503050406030204" pitchFamily="18" charset="0"/>
                          </a:rPr>
                          <m:t>𝑗</m:t>
                        </m:r>
                      </m:sub>
                    </m:sSub>
                    <m:r>
                      <a:rPr lang="es-ES_tradnl" b="0" i="1" smtClean="0">
                        <a:latin typeface="Cambria Math" panose="02040503050406030204" pitchFamily="18" charset="0"/>
                        <a:ea typeface="Cambria Math" panose="02040503050406030204" pitchFamily="18" charset="0"/>
                      </a:rPr>
                      <m:t> </m:t>
                    </m:r>
                  </m:oMath>
                </a14:m>
                <a:r>
                  <a:rPr lang="es-ES_tradnl" dirty="0"/>
                  <a:t>y </a:t>
                </a:r>
                <a14:m>
                  <m:oMath xmlns:m="http://schemas.openxmlformats.org/officeDocument/2006/math">
                    <m:sSubSup>
                      <m:sSubSupPr>
                        <m:ctrlPr>
                          <a:rPr lang="es-ES_tradnl" i="1">
                            <a:latin typeface="Cambria Math" panose="02040503050406030204" pitchFamily="18" charset="0"/>
                          </a:rPr>
                        </m:ctrlPr>
                      </m:sSubSupPr>
                      <m:e>
                        <m:r>
                          <a:rPr lang="es-ES_tradnl" i="1">
                            <a:latin typeface="Cambria Math" panose="02040503050406030204" pitchFamily="18" charset="0"/>
                            <a:ea typeface="Cambria Math" panose="02040503050406030204" pitchFamily="18" charset="0"/>
                          </a:rPr>
                          <m:t>𝜎</m:t>
                        </m:r>
                      </m:e>
                      <m:sub>
                        <m:r>
                          <a:rPr lang="es-ES_tradnl" i="1" smtClean="0">
                            <a:latin typeface="Cambria Math" panose="02040503050406030204" pitchFamily="18" charset="0"/>
                            <a:ea typeface="Cambria Math" panose="02040503050406030204" pitchFamily="18" charset="0"/>
                          </a:rPr>
                          <m:t>𝑗</m:t>
                        </m:r>
                      </m:sub>
                      <m:sup>
                        <m:r>
                          <a:rPr lang="es-ES_tradnl" i="1">
                            <a:latin typeface="Cambria Math" panose="02040503050406030204" pitchFamily="18" charset="0"/>
                          </a:rPr>
                          <m:t>2</m:t>
                        </m:r>
                      </m:sup>
                    </m:sSubSup>
                  </m:oMath>
                </a14:m>
                <a:r>
                  <a:rPr lang="es-ES_tradnl" dirty="0"/>
                  <a:t> no cambian más (se establece un valor umbral).</a:t>
                </a:r>
              </a:p>
              <a:p>
                <a:pPr>
                  <a:defRPr sz="4600">
                    <a:latin typeface="Graphik Compact Regular"/>
                    <a:ea typeface="Graphik Compact Regular"/>
                    <a:cs typeface="Graphik Compact Regular"/>
                    <a:sym typeface="Graphik Compact Regular"/>
                  </a:defRPr>
                </a:pPr>
                <a:endParaRPr lang="es-ES_tradnl" dirty="0"/>
              </a:p>
            </p:txBody>
          </p:sp>
        </mc:Choice>
        <mc:Fallback xmlns="">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noRot="1" noChangeAspect="1" noMove="1" noResize="1" noEditPoints="1" noAdjustHandles="1" noChangeArrowheads="1" noChangeShapeType="1" noTextEdit="1"/>
              </p:cNvSpPr>
              <p:nvPr>
                <p:ph type="body" idx="1"/>
              </p:nvPr>
            </p:nvSpPr>
            <p:spPr>
              <a:xfrm>
                <a:off x="1295400" y="3710394"/>
                <a:ext cx="21869400" cy="8946827"/>
              </a:xfrm>
              <a:prstGeom prst="rect">
                <a:avLst/>
              </a:prstGeom>
              <a:blipFill>
                <a:blip r:embed="rId3"/>
                <a:stretch>
                  <a:fillRect l="-1509" t="-1418" b="-15887"/>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70</a:t>
            </a:fld>
            <a:endParaRPr lang="en-US" sz="2800" dirty="0"/>
          </a:p>
        </p:txBody>
      </p:sp>
    </p:spTree>
    <p:extLst>
      <p:ext uri="{BB962C8B-B14F-4D97-AF65-F5344CB8AC3E}">
        <p14:creationId xmlns:p14="http://schemas.microsoft.com/office/powerpoint/2010/main" val="4024151505"/>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71</a:t>
            </a:fld>
            <a:endParaRPr lang="en-US" sz="2800" dirty="0"/>
          </a:p>
        </p:txBody>
      </p:sp>
      <p:pic>
        <p:nvPicPr>
          <p:cNvPr id="7" name="Picture 6" descr="A screenshot of a computer screen&#10;&#10;Description automatically generated">
            <a:extLst>
              <a:ext uri="{FF2B5EF4-FFF2-40B4-BE49-F238E27FC236}">
                <a16:creationId xmlns:a16="http://schemas.microsoft.com/office/drawing/2014/main" id="{8D2BAADD-57A7-FB11-455A-D18C2BF897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0346" y="3035720"/>
            <a:ext cx="13316464" cy="10363109"/>
          </a:xfrm>
          <a:prstGeom prst="rect">
            <a:avLst/>
          </a:prstGeom>
        </p:spPr>
      </p:pic>
    </p:spTree>
    <p:extLst>
      <p:ext uri="{BB962C8B-B14F-4D97-AF65-F5344CB8AC3E}">
        <p14:creationId xmlns:p14="http://schemas.microsoft.com/office/powerpoint/2010/main" val="2127963928"/>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1869400" cy="8946827"/>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Un detalle importante a tener el caso multidimensional es que tenemos la matriz de covarianzas y a esta la podemos definir de diferentes formas (que terminaran siendo un </a:t>
            </a:r>
            <a:r>
              <a:rPr lang="es-ES_tradnl" dirty="0" err="1"/>
              <a:t>hiperparámetro</a:t>
            </a:r>
            <a:r>
              <a:rPr lang="es-ES_tradnl" dirty="0"/>
              <a:t> más):</a:t>
            </a:r>
          </a:p>
          <a:p>
            <a:pPr marL="914400" indent="-914400">
              <a:buFont typeface="+mj-lt"/>
              <a:buAutoNum type="arabicPeriod"/>
              <a:defRPr sz="4600">
                <a:latin typeface="Graphik Compact Regular"/>
                <a:ea typeface="Graphik Compact Regular"/>
                <a:cs typeface="Graphik Compact Regular"/>
                <a:sym typeface="Graphik Compact Regular"/>
              </a:defRPr>
            </a:pPr>
            <a:r>
              <a:rPr lang="es-ES_tradnl" dirty="0"/>
              <a:t>El tamaño del </a:t>
            </a:r>
            <a:r>
              <a:rPr lang="es-ES_tradnl" dirty="0" err="1"/>
              <a:t>cluster</a:t>
            </a:r>
            <a:r>
              <a:rPr lang="es-ES_tradnl" dirty="0"/>
              <a:t> va a ser independiente para cada dimensión.</a:t>
            </a:r>
          </a:p>
          <a:p>
            <a:pPr marL="914400" indent="-914400">
              <a:buFont typeface="+mj-lt"/>
              <a:buAutoNum type="arabicPeriod"/>
              <a:defRPr sz="4600">
                <a:latin typeface="Graphik Compact Regular"/>
                <a:ea typeface="Graphik Compact Regular"/>
                <a:cs typeface="Graphik Compact Regular"/>
                <a:sym typeface="Graphik Compact Regular"/>
              </a:defRPr>
            </a:pPr>
            <a:r>
              <a:rPr lang="es-ES_tradnl" dirty="0"/>
              <a:t>El tamaño del </a:t>
            </a:r>
            <a:r>
              <a:rPr lang="es-ES_tradnl" dirty="0" err="1"/>
              <a:t>cluster</a:t>
            </a:r>
            <a:r>
              <a:rPr lang="es-ES_tradnl" dirty="0"/>
              <a:t> es igual en todas dimensiones (establece </a:t>
            </a:r>
            <a:r>
              <a:rPr lang="es-ES_tradnl" dirty="0" err="1"/>
              <a:t>clusters</a:t>
            </a:r>
            <a:r>
              <a:rPr lang="es-ES_tradnl" dirty="0"/>
              <a:t> similares a los de k-</a:t>
            </a:r>
            <a:r>
              <a:rPr lang="es-ES_tradnl" dirty="0" err="1"/>
              <a:t>means</a:t>
            </a:r>
            <a:r>
              <a:rPr lang="es-ES_tradnl" dirty="0"/>
              <a:t>).</a:t>
            </a:r>
          </a:p>
          <a:p>
            <a:pPr marL="914400" indent="-914400">
              <a:buFont typeface="+mj-lt"/>
              <a:buAutoNum type="arabicPeriod"/>
              <a:defRPr sz="4600">
                <a:latin typeface="Graphik Compact Regular"/>
                <a:ea typeface="Graphik Compact Regular"/>
                <a:cs typeface="Graphik Compact Regular"/>
                <a:sym typeface="Graphik Compact Regular"/>
              </a:defRPr>
            </a:pPr>
            <a:r>
              <a:rPr lang="es-ES_tradnl" dirty="0"/>
              <a:t>Hay covarianza entre los atributos haciendo que la distribución se oriente en cualquier sentido. Es el más caro de calcular computacionalmente.</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endParaRPr lang="es-ES_tradnl" dirty="0"/>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72</a:t>
            </a:fld>
            <a:endParaRPr lang="en-US" sz="2800" dirty="0"/>
          </a:p>
        </p:txBody>
      </p:sp>
    </p:spTree>
    <p:extLst>
      <p:ext uri="{BB962C8B-B14F-4D97-AF65-F5344CB8AC3E}">
        <p14:creationId xmlns:p14="http://schemas.microsoft.com/office/powerpoint/2010/main" val="970309579"/>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73</a:t>
            </a:fld>
            <a:endParaRPr lang="en-US" sz="2800" dirty="0"/>
          </a:p>
        </p:txBody>
      </p:sp>
      <p:pic>
        <p:nvPicPr>
          <p:cNvPr id="5" name="Picture 4" descr="A purple particles in the air&#10;&#10;Description automatically generated">
            <a:extLst>
              <a:ext uri="{FF2B5EF4-FFF2-40B4-BE49-F238E27FC236}">
                <a16:creationId xmlns:a16="http://schemas.microsoft.com/office/drawing/2014/main" id="{DE6DF981-7B1A-8CC6-883E-7736785944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9903" y="4481341"/>
            <a:ext cx="21964193" cy="6883897"/>
          </a:xfrm>
          <a:prstGeom prst="rect">
            <a:avLst/>
          </a:prstGeom>
        </p:spPr>
      </p:pic>
      <p:sp>
        <p:nvSpPr>
          <p:cNvPr id="6" name="TextBox 5">
            <a:extLst>
              <a:ext uri="{FF2B5EF4-FFF2-40B4-BE49-F238E27FC236}">
                <a16:creationId xmlns:a16="http://schemas.microsoft.com/office/drawing/2014/main" id="{62338AEF-97A6-8C18-D197-08F3CAF8F9FD}"/>
              </a:ext>
            </a:extLst>
          </p:cNvPr>
          <p:cNvSpPr txBox="1"/>
          <p:nvPr/>
        </p:nvSpPr>
        <p:spPr>
          <a:xfrm>
            <a:off x="2060130" y="4959079"/>
            <a:ext cx="42906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1</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8" name="TextBox 7">
            <a:extLst>
              <a:ext uri="{FF2B5EF4-FFF2-40B4-BE49-F238E27FC236}">
                <a16:creationId xmlns:a16="http://schemas.microsoft.com/office/drawing/2014/main" id="{9BA9C9F6-E24B-F9AC-0826-5A92FC913182}"/>
              </a:ext>
            </a:extLst>
          </p:cNvPr>
          <p:cNvSpPr txBox="1"/>
          <p:nvPr/>
        </p:nvSpPr>
        <p:spPr>
          <a:xfrm>
            <a:off x="9205998" y="4959079"/>
            <a:ext cx="42906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2</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9" name="TextBox 8">
            <a:extLst>
              <a:ext uri="{FF2B5EF4-FFF2-40B4-BE49-F238E27FC236}">
                <a16:creationId xmlns:a16="http://schemas.microsoft.com/office/drawing/2014/main" id="{283AB55E-90C5-770A-3712-013AB09AA0CC}"/>
              </a:ext>
            </a:extLst>
          </p:cNvPr>
          <p:cNvSpPr txBox="1"/>
          <p:nvPr/>
        </p:nvSpPr>
        <p:spPr>
          <a:xfrm>
            <a:off x="16351866" y="4991990"/>
            <a:ext cx="42906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3</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Tree>
    <p:extLst>
      <p:ext uri="{BB962C8B-B14F-4D97-AF65-F5344CB8AC3E}">
        <p14:creationId xmlns:p14="http://schemas.microsoft.com/office/powerpoint/2010/main" val="1466898134"/>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1869400" cy="8946827"/>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Estos modelos pueden servirnos no solo para armar </a:t>
            </a:r>
            <a:r>
              <a:rPr lang="es-ES_tradnl" dirty="0" err="1"/>
              <a:t>clusters</a:t>
            </a:r>
            <a:r>
              <a:rPr lang="es-ES_tradnl" dirty="0"/>
              <a:t>, sino para </a:t>
            </a:r>
            <a:r>
              <a:rPr lang="es-ES_tradnl" b="1" dirty="0">
                <a:solidFill>
                  <a:schemeClr val="accent6"/>
                </a:solidFill>
              </a:rPr>
              <a:t>estimar densidades</a:t>
            </a:r>
            <a:r>
              <a:rPr lang="es-ES_tradnl" dirty="0"/>
              <a:t>. </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endParaRPr lang="es-ES_tradnl" dirty="0"/>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74</a:t>
            </a:fld>
            <a:endParaRPr lang="en-US" sz="2800" dirty="0"/>
          </a:p>
        </p:txBody>
      </p:sp>
      <p:pic>
        <p:nvPicPr>
          <p:cNvPr id="5" name="Picture 4" descr="A swirl of orange dots&#10;&#10;Description automatically generated">
            <a:extLst>
              <a:ext uri="{FF2B5EF4-FFF2-40B4-BE49-F238E27FC236}">
                <a16:creationId xmlns:a16="http://schemas.microsoft.com/office/drawing/2014/main" id="{A76813BC-1D3A-4973-F2D8-3F67F43C66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0763" y="4861982"/>
            <a:ext cx="10584107" cy="7770284"/>
          </a:xfrm>
          <a:prstGeom prst="rect">
            <a:avLst/>
          </a:prstGeom>
        </p:spPr>
      </p:pic>
    </p:spTree>
    <p:extLst>
      <p:ext uri="{BB962C8B-B14F-4D97-AF65-F5344CB8AC3E}">
        <p14:creationId xmlns:p14="http://schemas.microsoft.com/office/powerpoint/2010/main" val="954212377"/>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1869400" cy="8946827"/>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Estos modelos pueden servirnos no solo para armar </a:t>
            </a:r>
            <a:r>
              <a:rPr lang="es-ES_tradnl" dirty="0" err="1"/>
              <a:t>clusters</a:t>
            </a:r>
            <a:r>
              <a:rPr lang="es-ES_tradnl" dirty="0"/>
              <a:t>, sino para </a:t>
            </a:r>
            <a:r>
              <a:rPr lang="es-ES_tradnl" b="1" dirty="0">
                <a:solidFill>
                  <a:schemeClr val="accent6"/>
                </a:solidFill>
              </a:rPr>
              <a:t>estimar densidades</a:t>
            </a:r>
            <a:r>
              <a:rPr lang="es-ES_tradnl" dirty="0"/>
              <a:t>. </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endParaRPr lang="es-ES_tradnl" dirty="0"/>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75</a:t>
            </a:fld>
            <a:endParaRPr lang="en-US" sz="2800" dirty="0"/>
          </a:p>
        </p:txBody>
      </p:sp>
      <p:pic>
        <p:nvPicPr>
          <p:cNvPr id="5" name="Picture 4">
            <a:extLst>
              <a:ext uri="{FF2B5EF4-FFF2-40B4-BE49-F238E27FC236}">
                <a16:creationId xmlns:a16="http://schemas.microsoft.com/office/drawing/2014/main" id="{A76813BC-1D3A-4973-F2D8-3F67F43C660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70763" y="4861982"/>
            <a:ext cx="10584107" cy="7770283"/>
          </a:xfrm>
          <a:prstGeom prst="rect">
            <a:avLst/>
          </a:prstGeom>
        </p:spPr>
      </p:pic>
      <p:sp>
        <p:nvSpPr>
          <p:cNvPr id="4" name="TextBox 3">
            <a:extLst>
              <a:ext uri="{FF2B5EF4-FFF2-40B4-BE49-F238E27FC236}">
                <a16:creationId xmlns:a16="http://schemas.microsoft.com/office/drawing/2014/main" id="{F77887D3-2D46-D443-5DDA-CC04FD0759D6}"/>
              </a:ext>
            </a:extLst>
          </p:cNvPr>
          <p:cNvSpPr txBox="1"/>
          <p:nvPr/>
        </p:nvSpPr>
        <p:spPr>
          <a:xfrm>
            <a:off x="17591911" y="7663664"/>
            <a:ext cx="5496689" cy="10402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chemeClr val="accent5"/>
                </a:solidFill>
                <a:effectLst/>
                <a:uFillTx/>
                <a:latin typeface="Graphik Compact Regular"/>
                <a:ea typeface="Graphik Compact Regular"/>
                <a:cs typeface="Graphik Compact Regular"/>
                <a:sym typeface="Graphik Compact Regular"/>
              </a:rPr>
              <a:t>En este caso no genera buenos </a:t>
            </a:r>
            <a:r>
              <a:rPr kumimoji="0" lang="es-ES_tradnl" sz="3600" b="0" i="0" u="none" strike="noStrike" cap="none" spc="-26" normalizeH="0" baseline="0" dirty="0" err="1">
                <a:ln>
                  <a:noFill/>
                </a:ln>
                <a:solidFill>
                  <a:schemeClr val="accent5"/>
                </a:solidFill>
                <a:effectLst/>
                <a:uFillTx/>
                <a:latin typeface="Graphik Compact Regular"/>
                <a:ea typeface="Graphik Compact Regular"/>
                <a:cs typeface="Graphik Compact Regular"/>
                <a:sym typeface="Graphik Compact Regular"/>
              </a:rPr>
              <a:t>clusters</a:t>
            </a:r>
            <a:r>
              <a:rPr lang="es-ES_tradnl" sz="3600" dirty="0">
                <a:solidFill>
                  <a:schemeClr val="accent5"/>
                </a:solidFill>
              </a:rPr>
              <a:t>. </a:t>
            </a:r>
          </a:p>
        </p:txBody>
      </p:sp>
    </p:spTree>
    <p:extLst>
      <p:ext uri="{BB962C8B-B14F-4D97-AF65-F5344CB8AC3E}">
        <p14:creationId xmlns:p14="http://schemas.microsoft.com/office/powerpoint/2010/main" val="1410616746"/>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1869400" cy="8946827"/>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Estos modelos pueden servirnos no solo para armar </a:t>
            </a:r>
            <a:r>
              <a:rPr lang="es-ES_tradnl" dirty="0" err="1"/>
              <a:t>clusters</a:t>
            </a:r>
            <a:r>
              <a:rPr lang="es-ES_tradnl" dirty="0"/>
              <a:t>, sino para </a:t>
            </a:r>
            <a:r>
              <a:rPr lang="es-ES_tradnl" b="1" dirty="0">
                <a:solidFill>
                  <a:schemeClr val="accent6"/>
                </a:solidFill>
              </a:rPr>
              <a:t>estimar densidades</a:t>
            </a:r>
            <a:r>
              <a:rPr lang="es-ES_tradnl" dirty="0"/>
              <a:t>. </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endParaRPr lang="es-ES_tradnl" dirty="0"/>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76</a:t>
            </a:fld>
            <a:endParaRPr lang="en-US" sz="2800" dirty="0"/>
          </a:p>
        </p:txBody>
      </p:sp>
      <p:pic>
        <p:nvPicPr>
          <p:cNvPr id="5" name="Picture 4">
            <a:extLst>
              <a:ext uri="{FF2B5EF4-FFF2-40B4-BE49-F238E27FC236}">
                <a16:creationId xmlns:a16="http://schemas.microsoft.com/office/drawing/2014/main" id="{A76813BC-1D3A-4973-F2D8-3F67F43C660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70763" y="4861982"/>
            <a:ext cx="10584106" cy="7770283"/>
          </a:xfrm>
          <a:prstGeom prst="rect">
            <a:avLst/>
          </a:prstGeom>
        </p:spPr>
      </p:pic>
      <p:sp>
        <p:nvSpPr>
          <p:cNvPr id="4" name="TextBox 3">
            <a:extLst>
              <a:ext uri="{FF2B5EF4-FFF2-40B4-BE49-F238E27FC236}">
                <a16:creationId xmlns:a16="http://schemas.microsoft.com/office/drawing/2014/main" id="{F77887D3-2D46-D443-5DDA-CC04FD0759D6}"/>
              </a:ext>
            </a:extLst>
          </p:cNvPr>
          <p:cNvSpPr txBox="1"/>
          <p:nvPr/>
        </p:nvSpPr>
        <p:spPr>
          <a:xfrm>
            <a:off x="17591911" y="7442065"/>
            <a:ext cx="5496689" cy="14834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chemeClr val="tx1"/>
                </a:solidFill>
                <a:effectLst/>
                <a:uFillTx/>
                <a:latin typeface="Graphik Compact Regular"/>
                <a:ea typeface="Graphik Compact Regular"/>
                <a:cs typeface="Graphik Compact Regular"/>
                <a:sym typeface="Graphik Compact Regular"/>
              </a:rPr>
              <a:t>Pero podemos usarlo para modelar la distribución (i.e. con 16 componentes)</a:t>
            </a:r>
            <a:endParaRPr lang="es-ES_tradnl" sz="3600" dirty="0">
              <a:solidFill>
                <a:schemeClr val="tx1"/>
              </a:solidFill>
            </a:endParaRPr>
          </a:p>
        </p:txBody>
      </p:sp>
    </p:spTree>
    <p:extLst>
      <p:ext uri="{BB962C8B-B14F-4D97-AF65-F5344CB8AC3E}">
        <p14:creationId xmlns:p14="http://schemas.microsoft.com/office/powerpoint/2010/main" val="1861364468"/>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1869400" cy="8946827"/>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Estos modelos pueden servirnos no solo para armar </a:t>
            </a:r>
            <a:r>
              <a:rPr lang="es-ES_tradnl" dirty="0" err="1"/>
              <a:t>clusters</a:t>
            </a:r>
            <a:r>
              <a:rPr lang="es-ES_tradnl" dirty="0"/>
              <a:t>, sino para </a:t>
            </a:r>
            <a:r>
              <a:rPr lang="es-ES_tradnl" b="1" dirty="0">
                <a:solidFill>
                  <a:schemeClr val="accent6"/>
                </a:solidFill>
              </a:rPr>
              <a:t>estimar densidades</a:t>
            </a:r>
            <a:r>
              <a:rPr lang="es-ES_tradnl" dirty="0"/>
              <a:t>. </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endParaRPr lang="es-ES_tradnl" dirty="0"/>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77</a:t>
            </a:fld>
            <a:endParaRPr lang="en-US" sz="2800" dirty="0"/>
          </a:p>
        </p:txBody>
      </p:sp>
      <p:pic>
        <p:nvPicPr>
          <p:cNvPr id="5" name="Picture 4">
            <a:extLst>
              <a:ext uri="{FF2B5EF4-FFF2-40B4-BE49-F238E27FC236}">
                <a16:creationId xmlns:a16="http://schemas.microsoft.com/office/drawing/2014/main" id="{A76813BC-1D3A-4973-F2D8-3F67F43C660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70763" y="4861982"/>
            <a:ext cx="10584106" cy="7770282"/>
          </a:xfrm>
          <a:prstGeom prst="rect">
            <a:avLst/>
          </a:prstGeom>
        </p:spPr>
      </p:pic>
      <p:sp>
        <p:nvSpPr>
          <p:cNvPr id="4" name="TextBox 3">
            <a:extLst>
              <a:ext uri="{FF2B5EF4-FFF2-40B4-BE49-F238E27FC236}">
                <a16:creationId xmlns:a16="http://schemas.microsoft.com/office/drawing/2014/main" id="{F77887D3-2D46-D443-5DDA-CC04FD0759D6}"/>
              </a:ext>
            </a:extLst>
          </p:cNvPr>
          <p:cNvSpPr txBox="1"/>
          <p:nvPr/>
        </p:nvSpPr>
        <p:spPr>
          <a:xfrm>
            <a:off x="17591911" y="7220466"/>
            <a:ext cx="5496689" cy="19266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chemeClr val="tx1"/>
                </a:solidFill>
                <a:effectLst/>
                <a:uFillTx/>
                <a:latin typeface="Graphik Compact Regular"/>
                <a:ea typeface="Graphik Compact Regular"/>
                <a:cs typeface="Graphik Compact Regular"/>
                <a:sym typeface="Graphik Compact Regular"/>
              </a:rPr>
              <a:t>Y una vez obtenido el modelo, podemos generar nuevas muestras al azar de nuestra distribución.</a:t>
            </a:r>
            <a:endParaRPr lang="es-ES_tradnl" sz="3600" dirty="0">
              <a:solidFill>
                <a:schemeClr val="tx1"/>
              </a:solidFill>
            </a:endParaRPr>
          </a:p>
        </p:txBody>
      </p:sp>
    </p:spTree>
    <p:extLst>
      <p:ext uri="{BB962C8B-B14F-4D97-AF65-F5344CB8AC3E}">
        <p14:creationId xmlns:p14="http://schemas.microsoft.com/office/powerpoint/2010/main" val="2946987933"/>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1869400" cy="8946827"/>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Similar al caso de k-</a:t>
            </a:r>
            <a:r>
              <a:rPr lang="es-ES_tradnl" dirty="0" err="1"/>
              <a:t>means</a:t>
            </a:r>
            <a:r>
              <a:rPr lang="es-ES_tradnl" dirty="0"/>
              <a:t>, establecer la cantidad de </a:t>
            </a:r>
            <a:r>
              <a:rPr lang="es-ES_tradnl" dirty="0" err="1"/>
              <a:t>clusters</a:t>
            </a:r>
            <a:r>
              <a:rPr lang="es-ES_tradnl" dirty="0"/>
              <a:t> es un paso inicial para aplicar este modelo. Podemos resolverlo con las técnicas que vimos, particularmente con </a:t>
            </a:r>
            <a:r>
              <a:rPr lang="es-ES_tradnl" b="1" dirty="0">
                <a:solidFill>
                  <a:schemeClr val="accent3"/>
                </a:solidFill>
              </a:rPr>
              <a:t>Fuerza de predicción</a:t>
            </a:r>
            <a:r>
              <a:rPr lang="es-ES_tradnl" dirty="0"/>
              <a:t>.</a:t>
            </a:r>
          </a:p>
          <a:p>
            <a:pPr>
              <a:defRPr sz="4600">
                <a:latin typeface="Graphik Compact Regular"/>
                <a:ea typeface="Graphik Compact Regular"/>
                <a:cs typeface="Graphik Compact Regular"/>
                <a:sym typeface="Graphik Compact Regular"/>
              </a:defRPr>
            </a:pPr>
            <a:r>
              <a:rPr lang="es-ES_tradnl" dirty="0"/>
              <a:t>Para el caso de estimación de densidad se puede hacer uso del criterio de información de </a:t>
            </a:r>
            <a:r>
              <a:rPr lang="es-ES_tradnl" dirty="0" err="1"/>
              <a:t>Aikake</a:t>
            </a:r>
            <a:r>
              <a:rPr lang="es-ES_tradnl" dirty="0"/>
              <a:t> (AIC) o el criterio de información Bayesiana (BIC). </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endParaRPr lang="es-ES_tradnl" dirty="0"/>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78</a:t>
            </a:fld>
            <a:endParaRPr lang="en-US" sz="2800" dirty="0"/>
          </a:p>
        </p:txBody>
      </p:sp>
    </p:spTree>
    <p:extLst>
      <p:ext uri="{BB962C8B-B14F-4D97-AF65-F5344CB8AC3E}">
        <p14:creationId xmlns:p14="http://schemas.microsoft.com/office/powerpoint/2010/main" val="3488410300"/>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79</a:t>
            </a:fld>
            <a:endParaRPr lang="en-US" sz="2800" dirty="0"/>
          </a:p>
        </p:txBody>
      </p:sp>
      <p:pic>
        <p:nvPicPr>
          <p:cNvPr id="7" name="Picture 6" descr="A graph of a graph&#10;&#10;Description automatically generated with medium confidence">
            <a:extLst>
              <a:ext uri="{FF2B5EF4-FFF2-40B4-BE49-F238E27FC236}">
                <a16:creationId xmlns:a16="http://schemas.microsoft.com/office/drawing/2014/main" id="{6F2A839B-67E0-BD9E-2A24-E13A89616E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5716" y="3628900"/>
            <a:ext cx="11515348" cy="9078852"/>
          </a:xfrm>
          <a:prstGeom prst="rect">
            <a:avLst/>
          </a:prstGeom>
        </p:spPr>
      </p:pic>
      <p:sp>
        <p:nvSpPr>
          <p:cNvPr id="9" name="Circle">
            <a:extLst>
              <a:ext uri="{FF2B5EF4-FFF2-40B4-BE49-F238E27FC236}">
                <a16:creationId xmlns:a16="http://schemas.microsoft.com/office/drawing/2014/main" id="{3EF379A7-D658-2784-3AA4-8DED26F92A12}"/>
              </a:ext>
            </a:extLst>
          </p:cNvPr>
          <p:cNvSpPr/>
          <p:nvPr/>
        </p:nvSpPr>
        <p:spPr>
          <a:xfrm>
            <a:off x="14690250" y="8764111"/>
            <a:ext cx="554965" cy="562902"/>
          </a:xfrm>
          <a:prstGeom prst="ellipse">
            <a:avLst/>
          </a:prstGeom>
          <a:ln w="50800">
            <a:solidFill>
              <a:schemeClr val="accent5">
                <a:hueOff val="129701"/>
                <a:lumOff val="-22825"/>
              </a:schemeClr>
            </a:solidFill>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lang="es-ES_tradnl"/>
          </a:p>
        </p:txBody>
      </p:sp>
      <p:sp>
        <p:nvSpPr>
          <p:cNvPr id="10" name="Circle">
            <a:extLst>
              <a:ext uri="{FF2B5EF4-FFF2-40B4-BE49-F238E27FC236}">
                <a16:creationId xmlns:a16="http://schemas.microsoft.com/office/drawing/2014/main" id="{16613333-951C-ABF8-BA5F-12078278BA23}"/>
              </a:ext>
            </a:extLst>
          </p:cNvPr>
          <p:cNvSpPr/>
          <p:nvPr/>
        </p:nvSpPr>
        <p:spPr>
          <a:xfrm>
            <a:off x="16505907" y="10897711"/>
            <a:ext cx="2036093" cy="562902"/>
          </a:xfrm>
          <a:prstGeom prst="ellipse">
            <a:avLst/>
          </a:prstGeom>
          <a:ln w="50800">
            <a:solidFill>
              <a:schemeClr val="accent5">
                <a:hueOff val="129701"/>
                <a:lumOff val="-22825"/>
              </a:schemeClr>
            </a:solidFill>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lang="es-ES_tradnl"/>
          </a:p>
        </p:txBody>
      </p:sp>
      <p:pic>
        <p:nvPicPr>
          <p:cNvPr id="12" name="Picture 11" descr="A swirl of orange dots&#10;&#10;Description automatically generated">
            <a:extLst>
              <a:ext uri="{FF2B5EF4-FFF2-40B4-BE49-F238E27FC236}">
                <a16:creationId xmlns:a16="http://schemas.microsoft.com/office/drawing/2014/main" id="{98DB8939-7B38-54AD-65C7-1A8E8D878E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3685" y="3118036"/>
            <a:ext cx="6686406" cy="4908801"/>
          </a:xfrm>
          <a:prstGeom prst="rect">
            <a:avLst/>
          </a:prstGeom>
        </p:spPr>
      </p:pic>
      <p:pic>
        <p:nvPicPr>
          <p:cNvPr id="14" name="Picture 13" descr="A swirl of orange dots&#10;&#10;Description automatically generated">
            <a:extLst>
              <a:ext uri="{FF2B5EF4-FFF2-40B4-BE49-F238E27FC236}">
                <a16:creationId xmlns:a16="http://schemas.microsoft.com/office/drawing/2014/main" id="{58A4CBB2-984A-4D59-A5D5-88C0FA10DF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93684" y="8026837"/>
            <a:ext cx="6686407" cy="4908801"/>
          </a:xfrm>
          <a:prstGeom prst="rect">
            <a:avLst/>
          </a:prstGeom>
        </p:spPr>
      </p:pic>
      <p:cxnSp>
        <p:nvCxnSpPr>
          <p:cNvPr id="16" name="Straight Arrow Connector 15">
            <a:extLst>
              <a:ext uri="{FF2B5EF4-FFF2-40B4-BE49-F238E27FC236}">
                <a16:creationId xmlns:a16="http://schemas.microsoft.com/office/drawing/2014/main" id="{4BAC6CA9-A891-3E48-74A1-C3E60D6E54B8}"/>
              </a:ext>
            </a:extLst>
          </p:cNvPr>
          <p:cNvCxnSpPr>
            <a:cxnSpLocks/>
          </p:cNvCxnSpPr>
          <p:nvPr/>
        </p:nvCxnSpPr>
        <p:spPr>
          <a:xfrm flipH="1" flipV="1">
            <a:off x="9693751" y="6077526"/>
            <a:ext cx="4868916" cy="2829407"/>
          </a:xfrm>
          <a:prstGeom prst="straightConnector1">
            <a:avLst/>
          </a:prstGeom>
          <a:ln w="57150">
            <a:tailEnd type="triangle"/>
          </a:ln>
        </p:spPr>
        <p:style>
          <a:lnRef idx="1">
            <a:schemeClr val="accent5"/>
          </a:lnRef>
          <a:fillRef idx="0">
            <a:schemeClr val="accent5"/>
          </a:fillRef>
          <a:effectRef idx="0">
            <a:schemeClr val="accent5"/>
          </a:effectRef>
          <a:fontRef idx="minor">
            <a:schemeClr val="tx1"/>
          </a:fontRef>
        </p:style>
      </p:cxnSp>
      <p:cxnSp>
        <p:nvCxnSpPr>
          <p:cNvPr id="18" name="Straight Arrow Connector 17">
            <a:extLst>
              <a:ext uri="{FF2B5EF4-FFF2-40B4-BE49-F238E27FC236}">
                <a16:creationId xmlns:a16="http://schemas.microsoft.com/office/drawing/2014/main" id="{9E5864BC-7320-E9B9-822B-7822E4244131}"/>
              </a:ext>
            </a:extLst>
          </p:cNvPr>
          <p:cNvCxnSpPr>
            <a:cxnSpLocks/>
            <a:endCxn id="14" idx="3"/>
          </p:cNvCxnSpPr>
          <p:nvPr/>
        </p:nvCxnSpPr>
        <p:spPr>
          <a:xfrm flipH="1" flipV="1">
            <a:off x="9680091" y="10481238"/>
            <a:ext cx="6825816" cy="697924"/>
          </a:xfrm>
          <a:prstGeom prst="straightConnector1">
            <a:avLst/>
          </a:prstGeom>
          <a:ln w="57150">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92614814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err="1">
                <a:solidFill>
                  <a:schemeClr val="tx1"/>
                </a:solidFill>
              </a:rPr>
              <a:t>Boosting</a:t>
            </a:r>
            <a:endParaRPr lang="es-ES_tradnl" dirty="0"/>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300" y="35071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 dirty="0"/>
              <a:t>Este tipo de arquitecturas son ensambles que al igual que los vistos anteriormente, combinan varios predictores para hacer una mejor predicción. La principal diferencia es que en las arquitecturas que aplican </a:t>
            </a:r>
            <a:r>
              <a:rPr lang="es-ES" b="1" dirty="0" err="1">
                <a:solidFill>
                  <a:schemeClr val="accent1"/>
                </a:solidFill>
              </a:rPr>
              <a:t>Boosting</a:t>
            </a:r>
            <a:r>
              <a:rPr lang="es-ES" dirty="0"/>
              <a:t>, el entrenamiento de los predictores se da de forma secuencial. </a:t>
            </a:r>
          </a:p>
          <a:p>
            <a:pPr>
              <a:defRPr sz="4600">
                <a:latin typeface="Graphik Compact Regular"/>
                <a:ea typeface="Graphik Compact Regular"/>
                <a:cs typeface="Graphik Compact Regular"/>
                <a:sym typeface="Graphik Compact Regular"/>
              </a:defRPr>
            </a:pPr>
            <a:endParaRPr lang="es-ES" dirty="0"/>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8</a:t>
            </a:fld>
            <a:endParaRPr lang="en-US" sz="2800" dirty="0"/>
          </a:p>
        </p:txBody>
      </p:sp>
      <p:sp>
        <p:nvSpPr>
          <p:cNvPr id="4" name="Rectangle 3">
            <a:extLst>
              <a:ext uri="{FF2B5EF4-FFF2-40B4-BE49-F238E27FC236}">
                <a16:creationId xmlns:a16="http://schemas.microsoft.com/office/drawing/2014/main" id="{CE3CCFB2-B3CF-D207-ABA4-E277EB3227E5}"/>
              </a:ext>
            </a:extLst>
          </p:cNvPr>
          <p:cNvSpPr/>
          <p:nvPr/>
        </p:nvSpPr>
        <p:spPr>
          <a:xfrm>
            <a:off x="4421654" y="9131281"/>
            <a:ext cx="3675888" cy="1579920"/>
          </a:xfrm>
          <a:prstGeom prst="rect">
            <a:avLst/>
          </a:prstGeom>
          <a:solidFill>
            <a:schemeClr val="accent2">
              <a:lumMod val="40000"/>
              <a:lumOff val="60000"/>
            </a:schemeClr>
          </a:solidFill>
          <a:ln>
            <a:no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norm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ES_tradnl" sz="32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Entrenar un predictor sobre un conjunto de entrenamiento</a:t>
            </a:r>
          </a:p>
        </p:txBody>
      </p:sp>
      <p:sp>
        <p:nvSpPr>
          <p:cNvPr id="5" name="Rectangle 4">
            <a:extLst>
              <a:ext uri="{FF2B5EF4-FFF2-40B4-BE49-F238E27FC236}">
                <a16:creationId xmlns:a16="http://schemas.microsoft.com/office/drawing/2014/main" id="{CEA7FAAC-B32B-527D-F37B-B29BF39CC7C2}"/>
              </a:ext>
            </a:extLst>
          </p:cNvPr>
          <p:cNvSpPr/>
          <p:nvPr/>
        </p:nvSpPr>
        <p:spPr>
          <a:xfrm>
            <a:off x="10354056" y="9131281"/>
            <a:ext cx="3675888" cy="1579920"/>
          </a:xfrm>
          <a:prstGeom prst="rect">
            <a:avLst/>
          </a:prstGeom>
          <a:solidFill>
            <a:schemeClr val="accent2">
              <a:lumMod val="40000"/>
              <a:lumOff val="60000"/>
            </a:schemeClr>
          </a:solidFill>
          <a:ln>
            <a:no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norm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ES_tradnl" sz="32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Calcular los residuos</a:t>
            </a:r>
          </a:p>
        </p:txBody>
      </p:sp>
      <p:sp>
        <p:nvSpPr>
          <p:cNvPr id="6" name="Rectangle 5">
            <a:extLst>
              <a:ext uri="{FF2B5EF4-FFF2-40B4-BE49-F238E27FC236}">
                <a16:creationId xmlns:a16="http://schemas.microsoft.com/office/drawing/2014/main" id="{AF13415F-9B74-B05E-2610-5C23A29715A7}"/>
              </a:ext>
            </a:extLst>
          </p:cNvPr>
          <p:cNvSpPr/>
          <p:nvPr/>
        </p:nvSpPr>
        <p:spPr>
          <a:xfrm>
            <a:off x="16286458" y="9131281"/>
            <a:ext cx="3675888" cy="1579920"/>
          </a:xfrm>
          <a:prstGeom prst="rect">
            <a:avLst/>
          </a:prstGeom>
          <a:solidFill>
            <a:schemeClr val="accent2">
              <a:lumMod val="40000"/>
              <a:lumOff val="60000"/>
            </a:schemeClr>
          </a:solidFill>
          <a:ln>
            <a:no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norm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ES_tradnl" sz="32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Entrenar un predictor sobre los residuos del modelo previo</a:t>
            </a:r>
          </a:p>
        </p:txBody>
      </p:sp>
      <p:cxnSp>
        <p:nvCxnSpPr>
          <p:cNvPr id="8" name="Straight Arrow Connector 7">
            <a:extLst>
              <a:ext uri="{FF2B5EF4-FFF2-40B4-BE49-F238E27FC236}">
                <a16:creationId xmlns:a16="http://schemas.microsoft.com/office/drawing/2014/main" id="{16B55C3B-0ABF-23BF-AD14-8B95193ED369}"/>
              </a:ext>
            </a:extLst>
          </p:cNvPr>
          <p:cNvCxnSpPr>
            <a:cxnSpLocks/>
            <a:stCxn id="4" idx="3"/>
            <a:endCxn id="5" idx="1"/>
          </p:cNvCxnSpPr>
          <p:nvPr/>
        </p:nvCxnSpPr>
        <p:spPr>
          <a:xfrm>
            <a:off x="8097542" y="9921241"/>
            <a:ext cx="2256514" cy="0"/>
          </a:xfrm>
          <a:prstGeom prst="straightConnector1">
            <a:avLst/>
          </a:prstGeom>
          <a:ln w="57150">
            <a:solidFill>
              <a:schemeClr val="accent2">
                <a:lumMod val="50000"/>
              </a:schemeClr>
            </a:solidFill>
            <a:tailEnd type="triangle"/>
          </a:ln>
        </p:spPr>
        <p:style>
          <a:lnRef idx="1">
            <a:schemeClr val="accent5"/>
          </a:lnRef>
          <a:fillRef idx="0">
            <a:schemeClr val="accent5"/>
          </a:fillRef>
          <a:effectRef idx="0">
            <a:schemeClr val="accent5"/>
          </a:effectRef>
          <a:fontRef idx="minor">
            <a:schemeClr val="tx1"/>
          </a:fontRef>
        </p:style>
      </p:cxnSp>
      <p:cxnSp>
        <p:nvCxnSpPr>
          <p:cNvPr id="9" name="Straight Arrow Connector 8">
            <a:extLst>
              <a:ext uri="{FF2B5EF4-FFF2-40B4-BE49-F238E27FC236}">
                <a16:creationId xmlns:a16="http://schemas.microsoft.com/office/drawing/2014/main" id="{7EC3FE20-5F85-0997-523D-7D8943EBCB34}"/>
              </a:ext>
            </a:extLst>
          </p:cNvPr>
          <p:cNvCxnSpPr/>
          <p:nvPr/>
        </p:nvCxnSpPr>
        <p:spPr>
          <a:xfrm>
            <a:off x="14029944" y="9899905"/>
            <a:ext cx="2256514" cy="0"/>
          </a:xfrm>
          <a:prstGeom prst="straightConnector1">
            <a:avLst/>
          </a:prstGeom>
          <a:ln w="57150">
            <a:solidFill>
              <a:schemeClr val="accent2">
                <a:lumMod val="50000"/>
              </a:schemeClr>
            </a:solidFill>
            <a:tailEnd type="triangle"/>
          </a:ln>
        </p:spPr>
        <p:style>
          <a:lnRef idx="1">
            <a:schemeClr val="accent5"/>
          </a:lnRef>
          <a:fillRef idx="0">
            <a:schemeClr val="accent5"/>
          </a:fillRef>
          <a:effectRef idx="0">
            <a:schemeClr val="accent5"/>
          </a:effectRef>
          <a:fontRef idx="minor">
            <a:schemeClr val="tx1"/>
          </a:fontRef>
        </p:style>
      </p:cxnSp>
      <p:cxnSp>
        <p:nvCxnSpPr>
          <p:cNvPr id="11" name="Elbow Connector 10">
            <a:extLst>
              <a:ext uri="{FF2B5EF4-FFF2-40B4-BE49-F238E27FC236}">
                <a16:creationId xmlns:a16="http://schemas.microsoft.com/office/drawing/2014/main" id="{A3EA23A1-1708-D540-6CB3-A04B84325886}"/>
              </a:ext>
            </a:extLst>
          </p:cNvPr>
          <p:cNvCxnSpPr>
            <a:cxnSpLocks/>
            <a:stCxn id="6" idx="2"/>
            <a:endCxn id="5" idx="2"/>
          </p:cNvCxnSpPr>
          <p:nvPr/>
        </p:nvCxnSpPr>
        <p:spPr>
          <a:xfrm rot="5400000">
            <a:off x="15158201" y="7745000"/>
            <a:ext cx="12700" cy="5932402"/>
          </a:xfrm>
          <a:prstGeom prst="bentConnector3">
            <a:avLst>
              <a:gd name="adj1" fmla="val 8559181"/>
            </a:avLst>
          </a:prstGeom>
          <a:ln w="57150">
            <a:solidFill>
              <a:schemeClr val="accent2">
                <a:lumMod val="50000"/>
              </a:schemeClr>
            </a:solidFill>
            <a:tailEnd type="triangle"/>
          </a:ln>
        </p:spPr>
        <p:style>
          <a:lnRef idx="1">
            <a:schemeClr val="accent5"/>
          </a:lnRef>
          <a:fillRef idx="0">
            <a:schemeClr val="accent5"/>
          </a:fillRef>
          <a:effectRef idx="0">
            <a:schemeClr val="accent5"/>
          </a:effectRef>
          <a:fontRef idx="minor">
            <a:schemeClr val="tx1"/>
          </a:fontRef>
        </p:style>
      </p:cxnSp>
      <p:sp>
        <p:nvSpPr>
          <p:cNvPr id="18" name="Rectangle 17">
            <a:extLst>
              <a:ext uri="{FF2B5EF4-FFF2-40B4-BE49-F238E27FC236}">
                <a16:creationId xmlns:a16="http://schemas.microsoft.com/office/drawing/2014/main" id="{D907291F-7AA8-ED4F-2DCC-1FB4E0750CE0}"/>
              </a:ext>
            </a:extLst>
          </p:cNvPr>
          <p:cNvSpPr/>
          <p:nvPr/>
        </p:nvSpPr>
        <p:spPr>
          <a:xfrm>
            <a:off x="8680704" y="6123357"/>
            <a:ext cx="7022592" cy="2221139"/>
          </a:xfrm>
          <a:prstGeom prst="rect">
            <a:avLst/>
          </a:prstGeom>
          <a:solidFill>
            <a:schemeClr val="accent3">
              <a:lumMod val="60000"/>
              <a:lumOff val="40000"/>
            </a:schemeClr>
          </a:solidFill>
          <a:ln>
            <a:no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norm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ES_tradnl" sz="4000" i="1"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Cada nuevo predictor que se agrega al ensamble intenta corregir a su predecesor.</a:t>
            </a:r>
          </a:p>
        </p:txBody>
      </p:sp>
    </p:spTree>
    <p:extLst>
      <p:ext uri="{BB962C8B-B14F-4D97-AF65-F5344CB8AC3E}">
        <p14:creationId xmlns:p14="http://schemas.microsoft.com/office/powerpoint/2010/main" val="593157949"/>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VAMOS A PRÁCTICAR UN POCO…"/>
          <p:cNvSpPr txBox="1">
            <a:spLocks noGrp="1"/>
          </p:cNvSpPr>
          <p:nvPr>
            <p:ph type="body" sz="half" idx="1"/>
          </p:nvPr>
        </p:nvSpPr>
        <p:spPr>
          <a:prstGeom prst="rect">
            <a:avLst/>
          </a:prstGeom>
        </p:spPr>
        <p:txBody>
          <a:bodyPr/>
          <a:lstStyle>
            <a:lvl1pPr>
              <a:defRPr sz="5400" b="0" spc="-215">
                <a:solidFill>
                  <a:srgbClr val="FFFFFF"/>
                </a:solidFill>
                <a:latin typeface="Graphik Compact Bold"/>
                <a:ea typeface="Graphik Compact Bold"/>
                <a:cs typeface="Graphik Compact Bold"/>
                <a:sym typeface="Graphik Compact Bold"/>
              </a:defRPr>
            </a:lvl1pPr>
          </a:lstStyle>
          <a:p>
            <a:r>
              <a:rPr dirty="0">
                <a:solidFill>
                  <a:schemeClr val="tx1"/>
                </a:solidFill>
              </a:rPr>
              <a:t>VAMOS A PRÁCTICAR UN POCO…</a:t>
            </a:r>
          </a:p>
        </p:txBody>
      </p:sp>
    </p:spTree>
    <p:extLst>
      <p:ext uri="{BB962C8B-B14F-4D97-AF65-F5344CB8AC3E}">
        <p14:creationId xmlns:p14="http://schemas.microsoft.com/office/powerpoint/2010/main" val="2574895204"/>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Breve introducción de entrenamiento de redes"/>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lang="es-ES_tradnl" dirty="0">
                <a:solidFill>
                  <a:schemeClr val="tx1"/>
                </a:solidFill>
              </a:rPr>
              <a:t>Reducción de dimensionalidad</a:t>
            </a:r>
          </a:p>
        </p:txBody>
      </p:sp>
    </p:spTree>
    <p:extLst>
      <p:ext uri="{BB962C8B-B14F-4D97-AF65-F5344CB8AC3E}">
        <p14:creationId xmlns:p14="http://schemas.microsoft.com/office/powerpoint/2010/main" val="1606305108"/>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Reducción de dimensionalidad</a:t>
            </a:r>
          </a:p>
        </p:txBody>
      </p:sp>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1869400" cy="8946827"/>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El caso de uso más frecuente para la reducción de dimensionalidad es la visualización de datos: </a:t>
            </a:r>
            <a:r>
              <a:rPr lang="es-ES_tradnl" b="1" dirty="0">
                <a:solidFill>
                  <a:schemeClr val="accent3"/>
                </a:solidFill>
              </a:rPr>
              <a:t>Podemos ver hasta en un máximo de tres dimensiones</a:t>
            </a:r>
            <a:r>
              <a:rPr lang="es-ES_tradnl" dirty="0"/>
              <a:t>. </a:t>
            </a:r>
          </a:p>
          <a:p>
            <a:pPr>
              <a:defRPr sz="4600">
                <a:latin typeface="Graphik Compact Regular"/>
                <a:ea typeface="Graphik Compact Regular"/>
                <a:cs typeface="Graphik Compact Regular"/>
                <a:sym typeface="Graphik Compact Regular"/>
              </a:defRPr>
            </a:pPr>
            <a:r>
              <a:rPr lang="es-ES_tradnl" dirty="0"/>
              <a:t>Otros beneficios son eliminar características redundantes o altamente correlacionadas, y reducir el ruido en los datos.</a:t>
            </a:r>
          </a:p>
          <a:p>
            <a:pPr>
              <a:defRPr sz="4600">
                <a:latin typeface="Graphik Compact Regular"/>
                <a:ea typeface="Graphik Compact Regular"/>
                <a:cs typeface="Graphik Compact Regular"/>
                <a:sym typeface="Graphik Compact Regular"/>
              </a:defRPr>
            </a:pPr>
            <a:r>
              <a:rPr lang="es-ES_tradnl" dirty="0"/>
              <a:t>Las tres técnicas de reducción de dimensionalidad más utilizadas son:</a:t>
            </a:r>
          </a:p>
          <a:p>
            <a:pPr marL="685800" indent="-685800">
              <a:buFont typeface="Arial" panose="020B0604020202020204" pitchFamily="34" charset="0"/>
              <a:buChar char="•"/>
              <a:defRPr sz="4600">
                <a:latin typeface="Graphik Compact Regular"/>
                <a:ea typeface="Graphik Compact Regular"/>
                <a:cs typeface="Graphik Compact Regular"/>
                <a:sym typeface="Graphik Compact Regular"/>
              </a:defRPr>
            </a:pPr>
            <a:r>
              <a:rPr lang="es-ES_tradnl" dirty="0"/>
              <a:t>Análisis de componentes principales (PCA)</a:t>
            </a:r>
          </a:p>
          <a:p>
            <a:pPr marL="685800" indent="-685800">
              <a:buFont typeface="Arial" panose="020B0604020202020204" pitchFamily="34" charset="0"/>
              <a:buChar char="•"/>
              <a:defRPr sz="4600">
                <a:latin typeface="Graphik Compact Regular"/>
                <a:ea typeface="Graphik Compact Regular"/>
                <a:cs typeface="Graphik Compact Regular"/>
                <a:sym typeface="Graphik Compact Regular"/>
              </a:defRPr>
            </a:pPr>
            <a:r>
              <a:rPr lang="es-ES_tradnl" dirty="0" err="1">
                <a:hlinkClick r:id="rId3"/>
              </a:rPr>
              <a:t>Uniform</a:t>
            </a:r>
            <a:r>
              <a:rPr lang="es-ES_tradnl" dirty="0">
                <a:hlinkClick r:id="rId3"/>
              </a:rPr>
              <a:t> Manifold </a:t>
            </a:r>
            <a:r>
              <a:rPr lang="es-ES_tradnl" dirty="0" err="1">
                <a:hlinkClick r:id="rId3"/>
              </a:rPr>
              <a:t>Approximation</a:t>
            </a:r>
            <a:r>
              <a:rPr lang="es-ES_tradnl" dirty="0">
                <a:hlinkClick r:id="rId3"/>
              </a:rPr>
              <a:t> and </a:t>
            </a:r>
            <a:r>
              <a:rPr lang="es-ES_tradnl" dirty="0" err="1">
                <a:hlinkClick r:id="rId3"/>
              </a:rPr>
              <a:t>Projection</a:t>
            </a:r>
            <a:r>
              <a:rPr lang="es-ES_tradnl" dirty="0">
                <a:hlinkClick r:id="rId3"/>
              </a:rPr>
              <a:t> </a:t>
            </a:r>
            <a:r>
              <a:rPr lang="es-ES_tradnl" dirty="0"/>
              <a:t>(UMAP)</a:t>
            </a:r>
          </a:p>
          <a:p>
            <a:pPr marL="685800" indent="-685800">
              <a:buFont typeface="Arial" panose="020B0604020202020204" pitchFamily="34" charset="0"/>
              <a:buChar char="•"/>
              <a:defRPr sz="4600">
                <a:latin typeface="Graphik Compact Regular"/>
                <a:ea typeface="Graphik Compact Regular"/>
                <a:cs typeface="Graphik Compact Regular"/>
                <a:sym typeface="Graphik Compact Regular"/>
              </a:defRPr>
            </a:pPr>
            <a:r>
              <a:rPr lang="es-ES_tradnl" dirty="0" err="1"/>
              <a:t>Autoencoders</a:t>
            </a:r>
            <a:r>
              <a:rPr lang="es-ES_tradnl" dirty="0"/>
              <a:t>.</a:t>
            </a:r>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82</a:t>
            </a:fld>
            <a:endParaRPr lang="en-US" sz="2800" dirty="0"/>
          </a:p>
        </p:txBody>
      </p:sp>
    </p:spTree>
    <p:extLst>
      <p:ext uri="{BB962C8B-B14F-4D97-AF65-F5344CB8AC3E}">
        <p14:creationId xmlns:p14="http://schemas.microsoft.com/office/powerpoint/2010/main" val="3628834119"/>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Breve introducción de entrenamiento de redes"/>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lang="es-ES_tradnl" dirty="0">
                <a:solidFill>
                  <a:schemeClr val="tx1"/>
                </a:solidFill>
              </a:rPr>
              <a:t>Análisis de componentes principales </a:t>
            </a:r>
          </a:p>
        </p:txBody>
      </p:sp>
    </p:spTree>
    <p:extLst>
      <p:ext uri="{BB962C8B-B14F-4D97-AF65-F5344CB8AC3E}">
        <p14:creationId xmlns:p14="http://schemas.microsoft.com/office/powerpoint/2010/main" val="1942329354"/>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Autofit/>
          </a:bodyPr>
          <a:lstStyle/>
          <a:p>
            <a:r>
              <a:rPr lang="es-ES_tradnl" sz="8000" dirty="0"/>
              <a:t>Análisis de componentes principales </a:t>
            </a:r>
          </a:p>
        </p:txBody>
      </p:sp>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13165667" cy="8946827"/>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El comportamiento de PCA es más fácil de visualizar observando un conjunto de datos bidimensional.</a:t>
            </a:r>
          </a:p>
          <a:p>
            <a:pPr>
              <a:defRPr sz="4600">
                <a:latin typeface="Graphik Compact Regular"/>
                <a:ea typeface="Graphik Compact Regular"/>
                <a:cs typeface="Graphik Compact Regular"/>
                <a:sym typeface="Graphik Compact Regular"/>
              </a:defRPr>
            </a:pPr>
            <a:r>
              <a:rPr lang="es-ES_tradnl" dirty="0"/>
              <a:t>Podemos ver que hay una alta correlación lineal entre las dos variables. </a:t>
            </a:r>
          </a:p>
          <a:p>
            <a:pPr>
              <a:defRPr sz="4600">
                <a:latin typeface="Graphik Compact Regular"/>
                <a:ea typeface="Graphik Compact Regular"/>
                <a:cs typeface="Graphik Compact Regular"/>
                <a:sym typeface="Graphik Compact Regular"/>
              </a:defRPr>
            </a:pPr>
            <a:r>
              <a:rPr lang="es-ES_tradnl" dirty="0"/>
              <a:t>A diferencia de regresión, el planteo del problema aquí es ligeramente diferente: en lugar de intentar predecir los valores de x</a:t>
            </a:r>
            <a:r>
              <a:rPr lang="es-ES_tradnl" baseline="-25000" dirty="0"/>
              <a:t>2</a:t>
            </a:r>
            <a:r>
              <a:rPr lang="es-ES_tradnl" dirty="0"/>
              <a:t> a partir de los valores de x</a:t>
            </a:r>
            <a:r>
              <a:rPr lang="es-ES_tradnl" baseline="-25000" dirty="0"/>
              <a:t>1</a:t>
            </a:r>
            <a:r>
              <a:rPr lang="es-ES_tradnl" dirty="0"/>
              <a:t>, el problema de aprendizaje no supervisado intenta aprender sobre la relación entre los valores de x</a:t>
            </a:r>
            <a:r>
              <a:rPr lang="es-ES_tradnl" baseline="-25000" dirty="0"/>
              <a:t>1</a:t>
            </a:r>
            <a:r>
              <a:rPr lang="es-ES_tradnl" dirty="0"/>
              <a:t> e x</a:t>
            </a:r>
            <a:r>
              <a:rPr lang="es-ES_tradnl" baseline="-25000" dirty="0"/>
              <a:t>2</a:t>
            </a:r>
            <a:r>
              <a:rPr lang="es-ES_tradnl" dirty="0"/>
              <a:t>.</a:t>
            </a:r>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84</a:t>
            </a:fld>
            <a:endParaRPr lang="en-US" sz="2800" dirty="0"/>
          </a:p>
        </p:txBody>
      </p:sp>
      <p:pic>
        <p:nvPicPr>
          <p:cNvPr id="6" name="Picture 5" descr="A purple dots in the sky&#10;&#10;Description automatically generated with medium confidence">
            <a:extLst>
              <a:ext uri="{FF2B5EF4-FFF2-40B4-BE49-F238E27FC236}">
                <a16:creationId xmlns:a16="http://schemas.microsoft.com/office/drawing/2014/main" id="{210C4997-EE86-BB02-85F4-286E58477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61067" y="4290909"/>
            <a:ext cx="9156700" cy="7330653"/>
          </a:xfrm>
          <a:prstGeom prst="rect">
            <a:avLst/>
          </a:prstGeom>
        </p:spPr>
      </p:pic>
    </p:spTree>
    <p:extLst>
      <p:ext uri="{BB962C8B-B14F-4D97-AF65-F5344CB8AC3E}">
        <p14:creationId xmlns:p14="http://schemas.microsoft.com/office/powerpoint/2010/main" val="2417578456"/>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Autofit/>
          </a:bodyPr>
          <a:lstStyle/>
          <a:p>
            <a:r>
              <a:rPr lang="es-ES_tradnl" sz="8000" dirty="0"/>
              <a:t>Análisis de componentes principales </a:t>
            </a:r>
          </a:p>
        </p:txBody>
      </p:sp>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13165667" cy="8946827"/>
          </a:xfrm>
          <a:prstGeom prst="rect">
            <a:avLst/>
          </a:prstGeom>
        </p:spPr>
        <p:txBody>
          <a:bodyPr>
            <a:normAutofit lnSpcReduction="10000"/>
          </a:bodyPr>
          <a:lstStyle/>
          <a:p>
            <a:pPr>
              <a:defRPr sz="4600">
                <a:latin typeface="Graphik Compact Regular"/>
                <a:ea typeface="Graphik Compact Regular"/>
                <a:cs typeface="Graphik Compact Regular"/>
                <a:sym typeface="Graphik Compact Regular"/>
              </a:defRPr>
            </a:pPr>
            <a:r>
              <a:rPr lang="es-ES_tradnl" dirty="0"/>
              <a:t>En PCA, esta relación se cuantifica encontrando una lista de los ejes principales en los datos y utilizando esos ejes para describir el conjunto de datos.</a:t>
            </a:r>
          </a:p>
          <a:p>
            <a:pPr>
              <a:defRPr sz="4600">
                <a:latin typeface="Graphik Compact Regular"/>
                <a:ea typeface="Graphik Compact Regular"/>
                <a:cs typeface="Graphik Compact Regular"/>
                <a:sym typeface="Graphik Compact Regular"/>
              </a:defRPr>
            </a:pPr>
            <a:r>
              <a:rPr lang="es-ES_tradnl" dirty="0"/>
              <a:t>Estos vectores representan</a:t>
            </a:r>
            <a:r>
              <a:rPr lang="es-ES_tradnl" b="1" dirty="0">
                <a:solidFill>
                  <a:schemeClr val="accent3"/>
                </a:solidFill>
              </a:rPr>
              <a:t> los ejes principales de los datos</a:t>
            </a:r>
            <a:r>
              <a:rPr lang="es-ES_tradnl" dirty="0"/>
              <a:t>, y la </a:t>
            </a:r>
            <a:r>
              <a:rPr lang="es-ES_tradnl" dirty="0">
                <a:solidFill>
                  <a:schemeClr val="tx1"/>
                </a:solidFill>
              </a:rPr>
              <a:t>longitud del vector es una indicación de cuán </a:t>
            </a:r>
            <a:r>
              <a:rPr lang="es-ES_tradnl" b="1" dirty="0">
                <a:solidFill>
                  <a:schemeClr val="accent2"/>
                </a:solidFill>
              </a:rPr>
              <a:t>importante</a:t>
            </a:r>
            <a:r>
              <a:rPr lang="es-ES_tradnl" dirty="0">
                <a:solidFill>
                  <a:schemeClr val="tx1"/>
                </a:solidFill>
              </a:rPr>
              <a:t> es ese eje para describir la distribución de los datos</a:t>
            </a:r>
            <a:r>
              <a:rPr lang="es-ES_tradnl" dirty="0"/>
              <a:t>; más precisamente, es una medida de la </a:t>
            </a:r>
            <a:r>
              <a:rPr lang="es-ES_tradnl" b="1" dirty="0">
                <a:solidFill>
                  <a:schemeClr val="accent2"/>
                </a:solidFill>
              </a:rPr>
              <a:t>varianza de los datos cuando se proyectan</a:t>
            </a:r>
            <a:r>
              <a:rPr lang="es-ES_tradnl" dirty="0"/>
              <a:t>. sobre ese eje. </a:t>
            </a:r>
          </a:p>
          <a:p>
            <a:pPr>
              <a:defRPr sz="4600">
                <a:latin typeface="Graphik Compact Regular"/>
                <a:ea typeface="Graphik Compact Regular"/>
                <a:cs typeface="Graphik Compact Regular"/>
                <a:sym typeface="Graphik Compact Regular"/>
              </a:defRPr>
            </a:pPr>
            <a:r>
              <a:rPr lang="es-ES_tradnl" dirty="0"/>
              <a:t>La proyección de cada punto de datos sobre los ejes principales son los </a:t>
            </a:r>
            <a:r>
              <a:rPr lang="es-ES_tradnl" b="1" dirty="0">
                <a:solidFill>
                  <a:schemeClr val="accent1"/>
                </a:solidFill>
              </a:rPr>
              <a:t>componentes principales </a:t>
            </a:r>
            <a:r>
              <a:rPr lang="es-ES_tradnl" dirty="0"/>
              <a:t>de los datos.</a:t>
            </a:r>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85</a:t>
            </a:fld>
            <a:endParaRPr lang="en-US" sz="2800" dirty="0"/>
          </a:p>
        </p:txBody>
      </p:sp>
      <p:pic>
        <p:nvPicPr>
          <p:cNvPr id="6" name="Picture 5">
            <a:extLst>
              <a:ext uri="{FF2B5EF4-FFF2-40B4-BE49-F238E27FC236}">
                <a16:creationId xmlns:a16="http://schemas.microsoft.com/office/drawing/2014/main" id="{210C4997-EE86-BB02-85F4-286E5847719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461067" y="4290909"/>
            <a:ext cx="9156700" cy="7330652"/>
          </a:xfrm>
          <a:prstGeom prst="rect">
            <a:avLst/>
          </a:prstGeom>
        </p:spPr>
      </p:pic>
    </p:spTree>
    <p:extLst>
      <p:ext uri="{BB962C8B-B14F-4D97-AF65-F5344CB8AC3E}">
        <p14:creationId xmlns:p14="http://schemas.microsoft.com/office/powerpoint/2010/main" val="2813428088"/>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Autofit/>
          </a:bodyPr>
          <a:lstStyle/>
          <a:p>
            <a:r>
              <a:rPr lang="es-ES_tradnl" sz="8000" dirty="0"/>
              <a:t>Análisis de componentes principales </a:t>
            </a:r>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86</a:t>
            </a:fld>
            <a:endParaRPr lang="en-US" sz="2800" dirty="0"/>
          </a:p>
        </p:txBody>
      </p:sp>
      <p:pic>
        <p:nvPicPr>
          <p:cNvPr id="10" name="Picture 9" descr="A small orange particles in the sky&#10;&#10;Description automatically generated with medium confidence">
            <a:extLst>
              <a:ext uri="{FF2B5EF4-FFF2-40B4-BE49-F238E27FC236}">
                <a16:creationId xmlns:a16="http://schemas.microsoft.com/office/drawing/2014/main" id="{4CA2F851-CE50-BC86-80EC-347B5E804B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2218" y="3934883"/>
            <a:ext cx="19995230" cy="7562850"/>
          </a:xfrm>
          <a:prstGeom prst="rect">
            <a:avLst/>
          </a:prstGeom>
        </p:spPr>
      </p:pic>
    </p:spTree>
    <p:extLst>
      <p:ext uri="{BB962C8B-B14F-4D97-AF65-F5344CB8AC3E}">
        <p14:creationId xmlns:p14="http://schemas.microsoft.com/office/powerpoint/2010/main" val="3206344877"/>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Autofit/>
          </a:bodyPr>
          <a:lstStyle/>
          <a:p>
            <a:r>
              <a:rPr lang="es-ES_tradnl" sz="8000" dirty="0"/>
              <a:t>Análisis de componentes principales </a:t>
            </a:r>
          </a:p>
        </p:txBody>
      </p:sp>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13165667" cy="8946827"/>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El uso de PCA para la reducción de dimensionalidad implica seleccionar los primeros n componentes principales más grande, lo que da como resultado una proyección de los datos de menor dimensión que preserva la mayor varianza de los datos.</a:t>
            </a:r>
          </a:p>
          <a:p>
            <a:pPr>
              <a:defRPr sz="4600">
                <a:latin typeface="Graphik Compact Regular"/>
                <a:ea typeface="Graphik Compact Regular"/>
                <a:cs typeface="Graphik Compact Regular"/>
                <a:sym typeface="Graphik Compact Regular"/>
              </a:defRPr>
            </a:pPr>
            <a:r>
              <a:rPr lang="es-ES_tradnl" dirty="0"/>
              <a:t>La fracción de varianza que se recorta es aproximadamente una medida de cuánta </a:t>
            </a:r>
            <a:r>
              <a:rPr lang="es-ES_tradnl" b="1" dirty="0">
                <a:solidFill>
                  <a:schemeClr val="accent3"/>
                </a:solidFill>
              </a:rPr>
              <a:t>información se descarta en esta reducción de dimensionalidad</a:t>
            </a:r>
            <a:r>
              <a:rPr lang="es-ES_tradnl" dirty="0"/>
              <a:t>. </a:t>
            </a:r>
          </a:p>
          <a:p>
            <a:pPr>
              <a:defRPr sz="4600">
                <a:latin typeface="Graphik Compact Regular"/>
                <a:ea typeface="Graphik Compact Regular"/>
                <a:cs typeface="Graphik Compact Regular"/>
                <a:sym typeface="Graphik Compact Regular"/>
              </a:defRPr>
            </a:pPr>
            <a:r>
              <a:rPr lang="es-ES_tradnl" dirty="0"/>
              <a:t>¡Estamos </a:t>
            </a:r>
            <a:r>
              <a:rPr lang="es-ES_tradnl" b="1" dirty="0">
                <a:solidFill>
                  <a:schemeClr val="accent5"/>
                </a:solidFill>
              </a:rPr>
              <a:t>comprimiendo con perdida</a:t>
            </a:r>
            <a:r>
              <a:rPr lang="es-ES_tradnl" dirty="0"/>
              <a:t>!</a:t>
            </a:r>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87</a:t>
            </a:fld>
            <a:endParaRPr lang="en-US" sz="2800" dirty="0"/>
          </a:p>
        </p:txBody>
      </p:sp>
      <p:pic>
        <p:nvPicPr>
          <p:cNvPr id="5" name="Picture 4" descr="A screen shot of a black background&#10;&#10;Description automatically generated">
            <a:extLst>
              <a:ext uri="{FF2B5EF4-FFF2-40B4-BE49-F238E27FC236}">
                <a16:creationId xmlns:a16="http://schemas.microsoft.com/office/drawing/2014/main" id="{68964543-D5CA-9DB2-FC7F-D17DDE6119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9322" y="3524346"/>
            <a:ext cx="7857066" cy="9877454"/>
          </a:xfrm>
          <a:prstGeom prst="rect">
            <a:avLst/>
          </a:prstGeom>
        </p:spPr>
      </p:pic>
    </p:spTree>
    <p:extLst>
      <p:ext uri="{BB962C8B-B14F-4D97-AF65-F5344CB8AC3E}">
        <p14:creationId xmlns:p14="http://schemas.microsoft.com/office/powerpoint/2010/main" val="1040316974"/>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Autofit/>
          </a:bodyPr>
          <a:lstStyle/>
          <a:p>
            <a:r>
              <a:rPr lang="es-ES_tradnl" sz="8000" dirty="0"/>
              <a:t>Análisis de componentes principales </a:t>
            </a:r>
          </a:p>
        </p:txBody>
      </p:sp>
      <mc:AlternateContent xmlns:mc="http://schemas.openxmlformats.org/markup-compatibility/2006" xmlns:a14="http://schemas.microsoft.com/office/drawing/2010/main">
        <mc:Choice Requires="a14">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2360467" cy="8946827"/>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El primer componente de una observación de p atributos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𝑝</m:t>
                        </m:r>
                      </m:sub>
                    </m:sSub>
                    <m:r>
                      <a:rPr lang="en-US" b="0" i="1" smtClean="0">
                        <a:latin typeface="Cambria Math" panose="02040503050406030204" pitchFamily="18" charset="0"/>
                      </a:rPr>
                      <m:t>)</m:t>
                    </m:r>
                  </m:oMath>
                </a14:m>
                <a:r>
                  <a:rPr lang="es-ES_tradnl" dirty="0"/>
                  <a:t> está dado por la combinación lineal de los atributos:</a:t>
                </a:r>
              </a:p>
              <a:p>
                <a:pPr algn="ct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11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21</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𝑝</m:t>
                          </m:r>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𝑝</m:t>
                          </m:r>
                        </m:sub>
                      </m:sSub>
                    </m:oMath>
                  </m:oMathPara>
                </a14:m>
                <a:endParaRPr lang="en-US" dirty="0"/>
              </a:p>
              <a:p>
                <a:pPr>
                  <a:defRPr sz="4600">
                    <a:latin typeface="Graphik Compact Regular"/>
                    <a:ea typeface="Graphik Compact Regular"/>
                    <a:cs typeface="Graphik Compact Regular"/>
                    <a:sym typeface="Graphik Compact Regular"/>
                  </a:defRPr>
                </a:pPr>
                <a:r>
                  <a:rPr lang="es-ES_tradnl" dirty="0"/>
                  <a:t>Esta combinación lineal está normalizada ( </a:t>
                </a:r>
                <a14:m>
                  <m:oMath xmlns:m="http://schemas.openxmlformats.org/officeDocument/2006/math">
                    <m:nary>
                      <m:naryPr>
                        <m:chr m:val="∑"/>
                        <m:limLoc m:val="subSup"/>
                        <m:ctrlPr>
                          <a:rPr lang="es-ES_tradnl" i="1" smtClean="0">
                            <a:latin typeface="Cambria Math" panose="02040503050406030204" pitchFamily="18" charset="0"/>
                          </a:rPr>
                        </m:ctrlPr>
                      </m:naryPr>
                      <m:sub>
                        <m:r>
                          <m:rPr>
                            <m:brk m:alnAt="25"/>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𝑝</m:t>
                        </m:r>
                      </m:sup>
                      <m:e>
                        <m:sSubSup>
                          <m:sSubSupPr>
                            <m:ctrlPr>
                              <a:rPr lang="es-ES_tradnl" i="1" smtClean="0">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2</m:t>
                            </m:r>
                          </m:sup>
                        </m:sSubSup>
                        <m:r>
                          <a:rPr lang="en-US" b="0" i="1" smtClean="0">
                            <a:latin typeface="Cambria Math" panose="02040503050406030204" pitchFamily="18" charset="0"/>
                          </a:rPr>
                          <m:t>=1</m:t>
                        </m:r>
                      </m:e>
                    </m:nary>
                  </m:oMath>
                </a14:m>
                <a:r>
                  <a:rPr lang="es-ES_tradnl" dirty="0"/>
                  <a:t>). Se restringe a los vectores de carga como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11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21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𝑝</m:t>
                        </m:r>
                        <m:r>
                          <a:rPr lang="en-US" i="1">
                            <a:latin typeface="Cambria Math" panose="02040503050406030204" pitchFamily="18" charset="0"/>
                          </a:rPr>
                          <m:t>1</m:t>
                        </m:r>
                      </m:sub>
                    </m:sSub>
                    <m:r>
                      <a:rPr lang="en-US" i="1">
                        <a:latin typeface="Cambria Math" panose="02040503050406030204" pitchFamily="18" charset="0"/>
                      </a:rPr>
                      <m:t>)</m:t>
                    </m:r>
                  </m:oMath>
                </a14:m>
                <a:r>
                  <a:rPr lang="es-ES_tradnl" dirty="0"/>
                  <a:t> para que su suma de cuadrados sea igual a uno, ya que, de lo contrario, establecer estos elementos en un valor absoluto arbitrariamente grande podría dar como resultado una varianza arbitrariamente grande.</a:t>
                </a:r>
              </a:p>
            </p:txBody>
          </p:sp>
        </mc:Choice>
        <mc:Fallback xmlns="">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noRot="1" noChangeAspect="1" noMove="1" noResize="1" noEditPoints="1" noAdjustHandles="1" noChangeArrowheads="1" noChangeShapeType="1" noTextEdit="1"/>
              </p:cNvSpPr>
              <p:nvPr>
                <p:ph type="body" idx="1"/>
              </p:nvPr>
            </p:nvSpPr>
            <p:spPr>
              <a:xfrm>
                <a:off x="1295400" y="3710394"/>
                <a:ext cx="22360467" cy="8946827"/>
              </a:xfrm>
              <a:prstGeom prst="rect">
                <a:avLst/>
              </a:prstGeom>
              <a:blipFill>
                <a:blip r:embed="rId3"/>
                <a:stretch>
                  <a:fillRect l="-1363" t="-1702" r="-795"/>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88</a:t>
            </a:fld>
            <a:endParaRPr lang="en-US" sz="2800" dirty="0"/>
          </a:p>
        </p:txBody>
      </p:sp>
    </p:spTree>
    <p:extLst>
      <p:ext uri="{BB962C8B-B14F-4D97-AF65-F5344CB8AC3E}">
        <p14:creationId xmlns:p14="http://schemas.microsoft.com/office/powerpoint/2010/main" val="2042272216"/>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Autofit/>
          </a:bodyPr>
          <a:lstStyle/>
          <a:p>
            <a:r>
              <a:rPr lang="es-ES_tradnl" sz="8000" dirty="0"/>
              <a:t>Análisis de componentes principales </a:t>
            </a:r>
          </a:p>
        </p:txBody>
      </p:sp>
      <mc:AlternateContent xmlns:mc="http://schemas.openxmlformats.org/markup-compatibility/2006" xmlns:a14="http://schemas.microsoft.com/office/drawing/2010/main">
        <mc:Choice Requires="a14">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2360467" cy="8946827"/>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Dado que estamos interesados en la varianza, se asume que cada atributo está centrado para tener media cero. Una vez hecho esto, tomamos la combinación lineal de las observaciones: </a:t>
                </a:r>
              </a:p>
              <a:p>
                <a:pPr algn="ctr">
                  <a:defRPr sz="4600">
                    <a:latin typeface="Graphik Compact Regular"/>
                    <a:ea typeface="Graphik Compact Regular"/>
                    <a:cs typeface="Graphik Compact Regular"/>
                    <a:sym typeface="Graphik Compact Regular"/>
                  </a:defRPr>
                </a:pPr>
                <a14:m>
                  <m:oMath xmlns:m="http://schemas.openxmlformats.org/officeDocument/2006/math">
                    <m:sSub>
                      <m:sSubPr>
                        <m:ctrlPr>
                          <a:rPr lang="es-ES_tradnl" i="1" smtClean="0">
                            <a:latin typeface="Cambria Math" panose="02040503050406030204" pitchFamily="18" charset="0"/>
                          </a:rPr>
                        </m:ctrlPr>
                      </m:sSubPr>
                      <m:e>
                        <m:r>
                          <a:rPr lang="es-ES_tradnl" b="0" i="1" smtClean="0">
                            <a:latin typeface="Cambria Math" panose="02040503050406030204" pitchFamily="18" charset="0"/>
                          </a:rPr>
                          <m:t>𝑧</m:t>
                        </m:r>
                      </m:e>
                      <m:sub>
                        <m:r>
                          <a:rPr lang="es-ES_tradnl" b="0" i="1" smtClean="0">
                            <a:latin typeface="Cambria Math" panose="02040503050406030204" pitchFamily="18" charset="0"/>
                          </a:rPr>
                          <m:t>𝑖</m:t>
                        </m:r>
                        <m:r>
                          <a:rPr lang="es-ES_tradnl" b="0" i="1" smtClean="0">
                            <a:latin typeface="Cambria Math" panose="02040503050406030204" pitchFamily="18" charset="0"/>
                          </a:rPr>
                          <m:t>1</m:t>
                        </m:r>
                      </m:sub>
                    </m:sSub>
                    <m:r>
                      <a:rPr lang="es-ES_tradnl" b="0" i="1" smtClean="0">
                        <a:latin typeface="Cambria Math" panose="02040503050406030204" pitchFamily="18" charset="0"/>
                      </a:rPr>
                      <m:t>=</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ea typeface="Cambria Math" panose="02040503050406030204" pitchFamily="18" charset="0"/>
                          </a:rPr>
                          <m:t>𝜙</m:t>
                        </m:r>
                      </m:e>
                      <m:sub>
                        <m:r>
                          <a:rPr lang="es-ES_tradnl" b="0" i="1" smtClean="0">
                            <a:latin typeface="Cambria Math" panose="02040503050406030204" pitchFamily="18" charset="0"/>
                          </a:rPr>
                          <m:t>11</m:t>
                        </m:r>
                      </m:sub>
                    </m:sSub>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𝑖</m:t>
                        </m:r>
                        <m:r>
                          <a:rPr lang="es-ES_tradnl" b="0" i="1" smtClean="0">
                            <a:latin typeface="Cambria Math" panose="02040503050406030204" pitchFamily="18" charset="0"/>
                          </a:rPr>
                          <m:t>1</m:t>
                        </m:r>
                      </m:sub>
                    </m:sSub>
                    <m:r>
                      <a:rPr lang="es-ES_tradnl" b="0" i="1" smtClean="0">
                        <a:latin typeface="Cambria Math" panose="02040503050406030204" pitchFamily="18" charset="0"/>
                      </a:rPr>
                      <m:t>+</m:t>
                    </m:r>
                    <m:sSub>
                      <m:sSubPr>
                        <m:ctrlPr>
                          <a:rPr lang="es-ES_tradnl" i="1" smtClean="0">
                            <a:latin typeface="Cambria Math" panose="02040503050406030204" pitchFamily="18" charset="0"/>
                          </a:rPr>
                        </m:ctrlPr>
                      </m:sSubPr>
                      <m:e>
                        <m:r>
                          <a:rPr lang="es-ES_tradnl" i="1" smtClean="0">
                            <a:latin typeface="Cambria Math" panose="02040503050406030204" pitchFamily="18" charset="0"/>
                            <a:ea typeface="Cambria Math" panose="02040503050406030204" pitchFamily="18" charset="0"/>
                          </a:rPr>
                          <m:t>𝜙</m:t>
                        </m:r>
                      </m:e>
                      <m:sub>
                        <m:r>
                          <a:rPr lang="es-ES_tradnl" b="0" i="1" smtClean="0">
                            <a:latin typeface="Cambria Math" panose="02040503050406030204" pitchFamily="18" charset="0"/>
                          </a:rPr>
                          <m:t>21</m:t>
                        </m:r>
                      </m:sub>
                    </m:sSub>
                    <m:sSub>
                      <m:sSubPr>
                        <m:ctrlPr>
                          <a:rPr lang="es-ES_tradnl"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𝑖</m:t>
                        </m:r>
                        <m:r>
                          <a:rPr lang="es-ES_tradnl" b="0" i="1" smtClean="0">
                            <a:latin typeface="Cambria Math" panose="02040503050406030204" pitchFamily="18" charset="0"/>
                          </a:rPr>
                          <m:t>2</m:t>
                        </m:r>
                      </m:sub>
                    </m:sSub>
                    <m:r>
                      <a:rPr lang="es-ES_tradnl" b="0" i="1" smtClean="0">
                        <a:latin typeface="Cambria Math" panose="02040503050406030204" pitchFamily="18" charset="0"/>
                      </a:rPr>
                      <m:t>+…+</m:t>
                    </m:r>
                    <m:sSub>
                      <m:sSubPr>
                        <m:ctrlPr>
                          <a:rPr lang="es-ES_tradnl" i="1" smtClean="0">
                            <a:latin typeface="Cambria Math" panose="02040503050406030204" pitchFamily="18" charset="0"/>
                          </a:rPr>
                        </m:ctrlPr>
                      </m:sSubPr>
                      <m:e>
                        <m:r>
                          <a:rPr lang="es-ES_tradnl" i="1" smtClean="0">
                            <a:latin typeface="Cambria Math" panose="02040503050406030204" pitchFamily="18" charset="0"/>
                            <a:ea typeface="Cambria Math" panose="02040503050406030204" pitchFamily="18" charset="0"/>
                          </a:rPr>
                          <m:t>𝜙</m:t>
                        </m:r>
                      </m:e>
                      <m:sub>
                        <m:r>
                          <a:rPr lang="es-ES_tradnl" b="0" i="1" smtClean="0">
                            <a:latin typeface="Cambria Math" panose="02040503050406030204" pitchFamily="18" charset="0"/>
                          </a:rPr>
                          <m:t>𝑝</m:t>
                        </m:r>
                        <m:r>
                          <a:rPr lang="es-ES_tradnl" b="0" i="1" smtClean="0">
                            <a:latin typeface="Cambria Math" panose="02040503050406030204" pitchFamily="18" charset="0"/>
                          </a:rPr>
                          <m:t>1</m:t>
                        </m:r>
                      </m:sub>
                    </m:sSub>
                    <m:sSub>
                      <m:sSubPr>
                        <m:ctrlPr>
                          <a:rPr lang="es-ES_tradnl"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𝑖𝑝</m:t>
                        </m:r>
                      </m:sub>
                    </m:sSub>
                    <m:r>
                      <a:rPr lang="en-US" b="0" i="1" smtClean="0">
                        <a:latin typeface="Cambria Math" panose="02040503050406030204" pitchFamily="18" charset="0"/>
                      </a:rPr>
                      <m:t>=</m:t>
                    </m:r>
                    <m:sSubSup>
                      <m:sSubSupPr>
                        <m:ctrlPr>
                          <a:rPr lang="es-ES_tradnl"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1</m:t>
                        </m:r>
                      </m:sub>
                      <m:sup>
                        <m:r>
                          <a:rPr lang="en-US" i="1">
                            <a:latin typeface="Cambria Math" panose="02040503050406030204" pitchFamily="18" charset="0"/>
                          </a:rPr>
                          <m:t>𝑇</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oMath>
                </a14:m>
                <a:r>
                  <a:rPr lang="es-ES_tradnl" dirty="0"/>
                  <a:t>      (</a:t>
                </a:r>
                <a14:m>
                  <m:oMath xmlns:m="http://schemas.openxmlformats.org/officeDocument/2006/math">
                    <m:d>
                      <m:dPr>
                        <m:begChr m:val="‖"/>
                        <m:endChr m:val="‖"/>
                        <m:ctrlPr>
                          <a:rPr lang="es-ES_tradnl" i="1" dirty="0"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1</m:t>
                            </m:r>
                          </m:sub>
                        </m:sSub>
                      </m:e>
                    </m:d>
                    <m:r>
                      <a:rPr lang="en-US" b="0" i="1" dirty="0" smtClean="0">
                        <a:latin typeface="Cambria Math" panose="02040503050406030204" pitchFamily="18" charset="0"/>
                      </a:rPr>
                      <m:t>=1</m:t>
                    </m:r>
                  </m:oMath>
                </a14:m>
                <a:r>
                  <a:rPr lang="es-ES_tradnl" dirty="0"/>
                  <a:t>).</a:t>
                </a:r>
              </a:p>
              <a:p>
                <a:pPr>
                  <a:defRPr sz="4600">
                    <a:latin typeface="Graphik Compact Regular"/>
                    <a:ea typeface="Graphik Compact Regular"/>
                    <a:cs typeface="Graphik Compact Regular"/>
                    <a:sym typeface="Graphik Compact Regular"/>
                  </a:defRPr>
                </a:pPr>
                <a:r>
                  <a:rPr lang="es-ES_tradnl" dirty="0"/>
                  <a:t>El vector de carga de la primera componente resuelve el siguiente problema de optimización:</a:t>
                </a:r>
              </a:p>
              <a:p>
                <a:pPr algn="ct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func>
                        <m:funcPr>
                          <m:ctrlPr>
                            <a:rPr lang="es-ES_tradnl" i="1" smtClean="0">
                              <a:latin typeface="Cambria Math" panose="02040503050406030204" pitchFamily="18" charset="0"/>
                            </a:rPr>
                          </m:ctrlPr>
                        </m:funcPr>
                        <m:fName>
                          <m:limLow>
                            <m:limLowPr>
                              <m:ctrlPr>
                                <a:rPr lang="es-ES_tradnl" i="1" smtClean="0">
                                  <a:latin typeface="Cambria Math" panose="02040503050406030204" pitchFamily="18" charset="0"/>
                                </a:rPr>
                              </m:ctrlPr>
                            </m:limLowPr>
                            <m:e>
                              <m:r>
                                <m:rPr>
                                  <m:sty m:val="p"/>
                                </m:rPr>
                                <a:rPr lang="es-ES_tradnl" i="0" smtClean="0">
                                  <a:latin typeface="Cambria Math" panose="02040503050406030204" pitchFamily="18" charset="0"/>
                                </a:rPr>
                                <m:t>max</m:t>
                              </m:r>
                              <m:r>
                                <m:rPr>
                                  <m:sty m:val="p"/>
                                </m:rPr>
                                <a:rPr lang="es-ES_tradnl" b="0" i="0" smtClean="0">
                                  <a:latin typeface="Cambria Math" panose="02040503050406030204" pitchFamily="18" charset="0"/>
                                </a:rPr>
                                <m:t>imizar</m:t>
                              </m:r>
                            </m:e>
                            <m:lim>
                              <m:sSubSup>
                                <m:sSubSupPr>
                                  <m:ctrlPr>
                                    <a:rPr lang="es-ES_tradnl"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1</m:t>
                                  </m:r>
                                </m:sub>
                                <m:sup>
                                  <m:r>
                                    <a:rPr lang="en-US" i="1">
                                      <a:latin typeface="Cambria Math" panose="02040503050406030204" pitchFamily="18" charset="0"/>
                                    </a:rPr>
                                    <m:t>𝑇</m:t>
                                  </m:r>
                                </m:sup>
                              </m:sSubSup>
                            </m:lim>
                          </m:limLow>
                        </m:fName>
                        <m:e>
                          <m:d>
                            <m:dPr>
                              <m:begChr m:val="{"/>
                              <m:endChr m:val="}"/>
                              <m:ctrlPr>
                                <a:rPr lang="es-ES_tradnl" i="1" smtClean="0">
                                  <a:latin typeface="Cambria Math" panose="02040503050406030204" pitchFamily="18" charset="0"/>
                                </a:rPr>
                              </m:ctrlPr>
                            </m:dPr>
                            <m:e>
                              <m:f>
                                <m:fPr>
                                  <m:ctrlPr>
                                    <a:rPr lang="es-ES_tradnl" i="1" smtClean="0">
                                      <a:latin typeface="Cambria Math" panose="02040503050406030204" pitchFamily="18" charset="0"/>
                                    </a:rPr>
                                  </m:ctrlPr>
                                </m:fPr>
                                <m:num>
                                  <m:r>
                                    <a:rPr lang="es-ES_tradnl" b="0" i="1" smtClean="0">
                                      <a:latin typeface="Cambria Math" panose="02040503050406030204" pitchFamily="18" charset="0"/>
                                    </a:rPr>
                                    <m:t>1</m:t>
                                  </m:r>
                                </m:num>
                                <m:den>
                                  <m:r>
                                    <a:rPr lang="es-ES_tradnl" b="0" i="1" smtClean="0">
                                      <a:latin typeface="Cambria Math" panose="02040503050406030204" pitchFamily="18" charset="0"/>
                                    </a:rPr>
                                    <m:t>𝑛</m:t>
                                  </m:r>
                                </m:den>
                              </m:f>
                              <m:nary>
                                <m:naryPr>
                                  <m:chr m:val="∑"/>
                                  <m:ctrlPr>
                                    <a:rPr lang="es-ES_tradnl" i="1" smtClean="0">
                                      <a:latin typeface="Cambria Math" panose="02040503050406030204" pitchFamily="18" charset="0"/>
                                    </a:rPr>
                                  </m:ctrlPr>
                                </m:naryPr>
                                <m:sub>
                                  <m:r>
                                    <m:rPr>
                                      <m:brk m:alnAt="23"/>
                                    </m:rPr>
                                    <a:rPr lang="es-ES_tradnl" b="0" i="1" smtClean="0">
                                      <a:latin typeface="Cambria Math" panose="02040503050406030204" pitchFamily="18" charset="0"/>
                                    </a:rPr>
                                    <m:t>𝑖</m:t>
                                  </m:r>
                                  <m:r>
                                    <a:rPr lang="es-ES_tradnl" b="0" i="1" smtClean="0">
                                      <a:latin typeface="Cambria Math" panose="02040503050406030204" pitchFamily="18" charset="0"/>
                                    </a:rPr>
                                    <m:t>=1</m:t>
                                  </m:r>
                                </m:sub>
                                <m:sup>
                                  <m:r>
                                    <a:rPr lang="es-ES_tradnl" b="0" i="1" smtClean="0">
                                      <a:latin typeface="Cambria Math" panose="02040503050406030204" pitchFamily="18" charset="0"/>
                                    </a:rPr>
                                    <m:t>𝑛</m:t>
                                  </m:r>
                                </m:sup>
                                <m:e>
                                  <m:sSup>
                                    <m:sSupPr>
                                      <m:ctrlPr>
                                        <a:rPr lang="es-ES_tradnl" i="1" smtClean="0">
                                          <a:latin typeface="Cambria Math" panose="02040503050406030204" pitchFamily="18" charset="0"/>
                                        </a:rPr>
                                      </m:ctrlPr>
                                    </m:sSupPr>
                                    <m:e>
                                      <m:d>
                                        <m:dPr>
                                          <m:ctrlPr>
                                            <a:rPr lang="es-ES_tradnl" i="1" smtClean="0">
                                              <a:latin typeface="Cambria Math" panose="02040503050406030204" pitchFamily="18" charset="0"/>
                                            </a:rPr>
                                          </m:ctrlPr>
                                        </m:dPr>
                                        <m:e>
                                          <m:sSubSup>
                                            <m:sSubSupPr>
                                              <m:ctrlPr>
                                                <a:rPr lang="es-ES_tradnl"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1</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d>
                                    </m:e>
                                    <m:sup>
                                      <m:r>
                                        <a:rPr lang="es-ES_tradnl" b="0" i="1" smtClean="0">
                                          <a:latin typeface="Cambria Math" panose="02040503050406030204" pitchFamily="18" charset="0"/>
                                        </a:rPr>
                                        <m:t>2</m:t>
                                      </m:r>
                                    </m:sup>
                                  </m:sSup>
                                </m:e>
                              </m:nary>
                            </m:e>
                          </m:d>
                        </m:e>
                      </m:func>
                      <m:r>
                        <a:rPr lang="es-ES_tradnl" b="0" i="1" smtClean="0">
                          <a:latin typeface="Cambria Math" panose="02040503050406030204" pitchFamily="18" charset="0"/>
                        </a:rPr>
                        <m:t>   </m:t>
                      </m:r>
                      <m:r>
                        <a:rPr lang="es-ES_tradnl" b="0" i="1" smtClean="0">
                          <a:latin typeface="Cambria Math" panose="02040503050406030204" pitchFamily="18" charset="0"/>
                        </a:rPr>
                        <m:t>𝑠𝑢𝑗𝑒𝑡𝑜</m:t>
                      </m:r>
                      <m:r>
                        <a:rPr lang="es-ES_tradnl" b="0" i="1" smtClean="0">
                          <a:latin typeface="Cambria Math" panose="02040503050406030204" pitchFamily="18" charset="0"/>
                        </a:rPr>
                        <m:t> </m:t>
                      </m:r>
                      <m:r>
                        <a:rPr lang="es-ES_tradnl" b="0" i="1" smtClean="0">
                          <a:latin typeface="Cambria Math" panose="02040503050406030204" pitchFamily="18" charset="0"/>
                        </a:rPr>
                        <m:t>𝑎</m:t>
                      </m:r>
                      <m:r>
                        <a:rPr lang="en-US" b="0" i="1" smtClean="0">
                          <a:latin typeface="Cambria Math" panose="02040503050406030204" pitchFamily="18" charset="0"/>
                        </a:rPr>
                        <m:t>   </m:t>
                      </m:r>
                      <m:d>
                        <m:dPr>
                          <m:begChr m:val="‖"/>
                          <m:endChr m:val="‖"/>
                          <m:ctrlPr>
                            <a:rPr lang="es-ES_tradnl"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1</m:t>
                              </m:r>
                            </m:sub>
                          </m:sSub>
                        </m:e>
                      </m:d>
                      <m:r>
                        <a:rPr lang="en-US" i="1" dirty="0">
                          <a:latin typeface="Cambria Math" panose="02040503050406030204" pitchFamily="18" charset="0"/>
                        </a:rPr>
                        <m:t>=1</m:t>
                      </m:r>
                    </m:oMath>
                  </m:oMathPara>
                </a14:m>
                <a:endParaRPr lang="es-ES_tradnl" dirty="0"/>
              </a:p>
              <a:p>
                <a:pPr>
                  <a:defRPr sz="4600">
                    <a:latin typeface="Graphik Compact Regular"/>
                    <a:ea typeface="Graphik Compact Regular"/>
                    <a:cs typeface="Graphik Compact Regular"/>
                    <a:sym typeface="Graphik Compact Regular"/>
                  </a:defRPr>
                </a:pPr>
                <a:r>
                  <a:rPr lang="es-ES_tradnl" dirty="0"/>
                  <a:t>Dado que </a:t>
                </a:r>
                <a14:m>
                  <m:oMath xmlns:m="http://schemas.openxmlformats.org/officeDocument/2006/math">
                    <m:f>
                      <m:fPr>
                        <m:ctrlPr>
                          <a:rPr lang="es-ES_tradnl" i="1">
                            <a:latin typeface="Cambria Math" panose="02040503050406030204" pitchFamily="18" charset="0"/>
                          </a:rPr>
                        </m:ctrlPr>
                      </m:fPr>
                      <m:num>
                        <m:r>
                          <a:rPr lang="es-ES_tradnl" i="1" smtClean="0">
                            <a:latin typeface="Cambria Math" panose="02040503050406030204" pitchFamily="18" charset="0"/>
                          </a:rPr>
                          <m:t>1</m:t>
                        </m:r>
                      </m:num>
                      <m:den>
                        <m:r>
                          <a:rPr lang="es-ES_tradnl" i="1" smtClean="0">
                            <a:latin typeface="Cambria Math" panose="02040503050406030204" pitchFamily="18" charset="0"/>
                          </a:rPr>
                          <m:t>𝑛</m:t>
                        </m:r>
                      </m:den>
                    </m:f>
                    <m:r>
                      <a:rPr lang="es-ES_tradnl" i="1" smtClean="0">
                        <a:latin typeface="Cambria Math" panose="02040503050406030204" pitchFamily="18" charset="0"/>
                      </a:rPr>
                      <m:t> </m:t>
                    </m:r>
                    <m:nary>
                      <m:naryPr>
                        <m:chr m:val="∑"/>
                        <m:limLoc m:val="subSup"/>
                        <m:ctrlPr>
                          <a:rPr lang="es-ES_tradnl" i="1" smtClean="0">
                            <a:latin typeface="Cambria Math" panose="02040503050406030204" pitchFamily="18" charset="0"/>
                          </a:rPr>
                        </m:ctrlPr>
                      </m:naryPr>
                      <m:sub>
                        <m:r>
                          <m:rPr>
                            <m:brk m:alnAt="1"/>
                          </m:rPr>
                          <a:rPr lang="es-ES_tradnl" b="0" i="1" smtClean="0">
                            <a:latin typeface="Cambria Math" panose="02040503050406030204" pitchFamily="18" charset="0"/>
                          </a:rPr>
                          <m:t>𝑖</m:t>
                        </m:r>
                        <m:r>
                          <a:rPr lang="es-ES_tradnl" i="1" smtClean="0">
                            <a:latin typeface="Cambria Math" panose="02040503050406030204" pitchFamily="18" charset="0"/>
                          </a:rPr>
                          <m:t>=1</m:t>
                        </m:r>
                      </m:sub>
                      <m:sup>
                        <m:r>
                          <a:rPr lang="es-ES_tradnl" b="0" i="1" smtClean="0">
                            <a:latin typeface="Cambria Math" panose="02040503050406030204" pitchFamily="18" charset="0"/>
                          </a:rPr>
                          <m:t>𝑛</m:t>
                        </m:r>
                      </m:sup>
                      <m:e>
                        <m:sSub>
                          <m:sSubPr>
                            <m:ctrlPr>
                              <a:rPr lang="es-ES_tradnl" i="1" smtClean="0">
                                <a:latin typeface="Cambria Math" panose="02040503050406030204" pitchFamily="18" charset="0"/>
                              </a:rPr>
                            </m:ctrlPr>
                          </m:sSubPr>
                          <m:e>
                            <m:r>
                              <a:rPr lang="es-ES_tradnl" i="1" smtClean="0">
                                <a:latin typeface="Cambria Math" panose="02040503050406030204" pitchFamily="18" charset="0"/>
                              </a:rPr>
                              <m:t>𝑥</m:t>
                            </m:r>
                          </m:e>
                          <m:sub>
                            <m:r>
                              <a:rPr lang="es-ES_tradnl" i="1" smtClean="0">
                                <a:latin typeface="Cambria Math" panose="02040503050406030204" pitchFamily="18" charset="0"/>
                              </a:rPr>
                              <m:t>𝑖𝑗</m:t>
                            </m:r>
                          </m:sub>
                        </m:sSub>
                        <m:r>
                          <a:rPr lang="es-ES_tradnl" i="1" smtClean="0">
                            <a:latin typeface="Cambria Math" panose="02040503050406030204" pitchFamily="18" charset="0"/>
                          </a:rPr>
                          <m:t>=</m:t>
                        </m:r>
                        <m:r>
                          <a:rPr lang="es-ES_tradnl" b="0" i="1" smtClean="0">
                            <a:latin typeface="Cambria Math" panose="02040503050406030204" pitchFamily="18" charset="0"/>
                          </a:rPr>
                          <m:t>0</m:t>
                        </m:r>
                      </m:e>
                    </m:nary>
                  </m:oMath>
                </a14:m>
                <a:r>
                  <a:rPr lang="es-ES_tradnl" dirty="0"/>
                  <a:t>, el promedio de z</a:t>
                </a:r>
                <a:r>
                  <a:rPr lang="es-ES_tradnl" baseline="-25000" dirty="0"/>
                  <a:t>11</a:t>
                </a:r>
                <a:r>
                  <a:rPr lang="es-ES_tradnl" dirty="0"/>
                  <a:t>, …, z</a:t>
                </a:r>
                <a:r>
                  <a:rPr lang="es-ES_tradnl" baseline="-25000" dirty="0"/>
                  <a:t>n1</a:t>
                </a:r>
                <a:r>
                  <a:rPr lang="es-ES_tradnl" dirty="0"/>
                  <a:t> es cero también. Por lo tanto, el objetivo que estamos maximizando es la varianza muestral de las n observaciones de z</a:t>
                </a:r>
                <a:r>
                  <a:rPr lang="es-ES_tradnl" baseline="-25000" dirty="0"/>
                  <a:t>i1</a:t>
                </a:r>
                <a:endParaRPr lang="es-ES_tradnl" dirty="0"/>
              </a:p>
            </p:txBody>
          </p:sp>
        </mc:Choice>
        <mc:Fallback xmlns="">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noRot="1" noChangeAspect="1" noMove="1" noResize="1" noEditPoints="1" noAdjustHandles="1" noChangeArrowheads="1" noChangeShapeType="1" noTextEdit="1"/>
              </p:cNvSpPr>
              <p:nvPr>
                <p:ph type="body" idx="1"/>
              </p:nvPr>
            </p:nvSpPr>
            <p:spPr>
              <a:xfrm>
                <a:off x="1295400" y="3710394"/>
                <a:ext cx="22360467" cy="8946827"/>
              </a:xfrm>
              <a:prstGeom prst="rect">
                <a:avLst/>
              </a:prstGeom>
              <a:blipFill>
                <a:blip r:embed="rId3"/>
                <a:stretch>
                  <a:fillRect l="-1363" t="-1418" b="-3404"/>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89</a:t>
            </a:fld>
            <a:endParaRPr lang="en-US" sz="2800" dirty="0"/>
          </a:p>
        </p:txBody>
      </p:sp>
    </p:spTree>
    <p:extLst>
      <p:ext uri="{BB962C8B-B14F-4D97-AF65-F5344CB8AC3E}">
        <p14:creationId xmlns:p14="http://schemas.microsoft.com/office/powerpoint/2010/main" val="55558312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err="1">
                <a:solidFill>
                  <a:schemeClr val="tx1"/>
                </a:solidFill>
              </a:rPr>
              <a:t>Boosting</a:t>
            </a:r>
            <a:endParaRPr lang="es-ES_tradnl" dirty="0"/>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9</a:t>
            </a:fld>
            <a:endParaRPr lang="en-US" sz="2800" dirty="0"/>
          </a:p>
        </p:txBody>
      </p:sp>
      <p:pic>
        <p:nvPicPr>
          <p:cNvPr id="5" name="Picture 4" descr="A line with blue dots&#10;&#10;Description automatically generated">
            <a:extLst>
              <a:ext uri="{FF2B5EF4-FFF2-40B4-BE49-F238E27FC236}">
                <a16:creationId xmlns:a16="http://schemas.microsoft.com/office/drawing/2014/main" id="{E5B48135-8E58-B48B-89AF-CE06CA240C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473" y="3913512"/>
            <a:ext cx="6559288" cy="4099555"/>
          </a:xfrm>
          <a:prstGeom prst="rect">
            <a:avLst/>
          </a:prstGeom>
        </p:spPr>
      </p:pic>
      <p:pic>
        <p:nvPicPr>
          <p:cNvPr id="15" name="Picture 14" descr="A line of blue dots&#10;&#10;Description automatically generated">
            <a:extLst>
              <a:ext uri="{FF2B5EF4-FFF2-40B4-BE49-F238E27FC236}">
                <a16:creationId xmlns:a16="http://schemas.microsoft.com/office/drawing/2014/main" id="{0986516F-A831-F1EF-0CB9-4808C2E32C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6595" y="3891488"/>
            <a:ext cx="6559288" cy="4099555"/>
          </a:xfrm>
          <a:prstGeom prst="rect">
            <a:avLst/>
          </a:prstGeom>
        </p:spPr>
      </p:pic>
      <p:pic>
        <p:nvPicPr>
          <p:cNvPr id="18" name="Picture 17" descr="A blue and pink line with dots&#10;&#10;Description automatically generated">
            <a:extLst>
              <a:ext uri="{FF2B5EF4-FFF2-40B4-BE49-F238E27FC236}">
                <a16:creationId xmlns:a16="http://schemas.microsoft.com/office/drawing/2014/main" id="{AD54CD18-242F-52AE-F3B2-845245FE87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61024" y="3860205"/>
            <a:ext cx="6559288" cy="4099555"/>
          </a:xfrm>
          <a:prstGeom prst="rect">
            <a:avLst/>
          </a:prstGeom>
        </p:spPr>
      </p:pic>
      <p:pic>
        <p:nvPicPr>
          <p:cNvPr id="20" name="Picture 19" descr="A green dots on a black background&#10;&#10;Description automatically generated">
            <a:extLst>
              <a:ext uri="{FF2B5EF4-FFF2-40B4-BE49-F238E27FC236}">
                <a16:creationId xmlns:a16="http://schemas.microsoft.com/office/drawing/2014/main" id="{7D038EA3-D6C3-1926-F1B6-EA87ECA7E8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7461" y="7959760"/>
            <a:ext cx="6559288" cy="4099555"/>
          </a:xfrm>
          <a:prstGeom prst="rect">
            <a:avLst/>
          </a:prstGeom>
        </p:spPr>
      </p:pic>
      <p:pic>
        <p:nvPicPr>
          <p:cNvPr id="22" name="Picture 21" descr="A green and pink dotted line&#10;&#10;Description automatically generated">
            <a:extLst>
              <a:ext uri="{FF2B5EF4-FFF2-40B4-BE49-F238E27FC236}">
                <a16:creationId xmlns:a16="http://schemas.microsoft.com/office/drawing/2014/main" id="{ECB3735A-5F54-E764-FB04-7EB242D18C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50503" y="7991043"/>
            <a:ext cx="6559288" cy="4099555"/>
          </a:xfrm>
          <a:prstGeom prst="rect">
            <a:avLst/>
          </a:prstGeom>
        </p:spPr>
      </p:pic>
      <p:pic>
        <p:nvPicPr>
          <p:cNvPr id="24" name="Picture 23" descr="A green and pink line with dots&#10;&#10;Description automatically generated">
            <a:extLst>
              <a:ext uri="{FF2B5EF4-FFF2-40B4-BE49-F238E27FC236}">
                <a16:creationId xmlns:a16="http://schemas.microsoft.com/office/drawing/2014/main" id="{CDA5D716-C81B-3ADE-45DF-9A47F07E11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461024" y="8013067"/>
            <a:ext cx="6559287" cy="4099555"/>
          </a:xfrm>
          <a:prstGeom prst="rect">
            <a:avLst/>
          </a:prstGeom>
        </p:spPr>
      </p:pic>
      <p:sp>
        <p:nvSpPr>
          <p:cNvPr id="25" name="TextBox 24">
            <a:extLst>
              <a:ext uri="{FF2B5EF4-FFF2-40B4-BE49-F238E27FC236}">
                <a16:creationId xmlns:a16="http://schemas.microsoft.com/office/drawing/2014/main" id="{6D0C601E-8C8D-EF52-8036-37BF7A96E393}"/>
              </a:ext>
            </a:extLst>
          </p:cNvPr>
          <p:cNvSpPr txBox="1"/>
          <p:nvPr/>
        </p:nvSpPr>
        <p:spPr>
          <a:xfrm>
            <a:off x="3525306" y="3395670"/>
            <a:ext cx="1963871"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Iteración 1</a:t>
            </a:r>
          </a:p>
        </p:txBody>
      </p:sp>
      <p:sp>
        <p:nvSpPr>
          <p:cNvPr id="26" name="TextBox 25">
            <a:extLst>
              <a:ext uri="{FF2B5EF4-FFF2-40B4-BE49-F238E27FC236}">
                <a16:creationId xmlns:a16="http://schemas.microsoft.com/office/drawing/2014/main" id="{CFCDD937-B926-D7F3-B5E6-40A40BC00637}"/>
              </a:ext>
            </a:extLst>
          </p:cNvPr>
          <p:cNvSpPr txBox="1"/>
          <p:nvPr/>
        </p:nvSpPr>
        <p:spPr>
          <a:xfrm>
            <a:off x="11358835" y="3401015"/>
            <a:ext cx="2027991"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Iteración 2</a:t>
            </a:r>
          </a:p>
        </p:txBody>
      </p:sp>
      <p:sp>
        <p:nvSpPr>
          <p:cNvPr id="27" name="TextBox 26">
            <a:extLst>
              <a:ext uri="{FF2B5EF4-FFF2-40B4-BE49-F238E27FC236}">
                <a16:creationId xmlns:a16="http://schemas.microsoft.com/office/drawing/2014/main" id="{EB7F1F8B-6CBB-D979-386A-A93B3932B4DF}"/>
              </a:ext>
            </a:extLst>
          </p:cNvPr>
          <p:cNvSpPr txBox="1"/>
          <p:nvPr/>
        </p:nvSpPr>
        <p:spPr>
          <a:xfrm>
            <a:off x="19256483" y="3401015"/>
            <a:ext cx="2044021"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Iteración 3</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11AEEC1-2A42-B1E9-74CA-2B15AD509D03}"/>
                  </a:ext>
                </a:extLst>
              </p:cNvPr>
              <p:cNvSpPr txBox="1"/>
              <p:nvPr/>
            </p:nvSpPr>
            <p:spPr>
              <a:xfrm>
                <a:off x="2290972" y="11965276"/>
                <a:ext cx="4967258" cy="5478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200" b="0" i="0" u="none" strike="noStrike" cap="none" spc="-26" normalizeH="0" baseline="0" dirty="0">
                    <a:ln>
                      <a:noFill/>
                    </a:ln>
                    <a:solidFill>
                      <a:srgbClr val="000000"/>
                    </a:solidFill>
                    <a:effectLst/>
                    <a:uFillTx/>
                    <a:sym typeface="Graphik Compact Regular"/>
                  </a:rPr>
                  <a:t>Salida de ensamble: </a:t>
                </a:r>
                <a14:m>
                  <m:oMath xmlns:m="http://schemas.openxmlformats.org/officeDocument/2006/math">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𝐹</m:t>
                    </m:r>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2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𝛼</m:t>
                        </m:r>
                      </m:e>
                      <m:sub>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Sub>
                    <m:sSub>
                      <m:sSubPr>
                        <m:ctrlP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e>
                      <m:sub>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Sub>
                  </m:oMath>
                </a14:m>
                <a:endParaRPr kumimoji="0" lang="es-ES_tradnl" sz="3200" b="0" i="0" u="none" strike="noStrike" cap="none" spc="-26" normalizeH="0" baseline="0" dirty="0">
                  <a:ln>
                    <a:noFill/>
                  </a:ln>
                  <a:solidFill>
                    <a:srgbClr val="000000"/>
                  </a:solidFill>
                  <a:effectLst/>
                  <a:uFillTx/>
                  <a:sym typeface="Graphik Compact Regular"/>
                </a:endParaRPr>
              </a:p>
            </p:txBody>
          </p:sp>
        </mc:Choice>
        <mc:Fallback xmlns="">
          <p:sp>
            <p:nvSpPr>
              <p:cNvPr id="28" name="TextBox 27">
                <a:extLst>
                  <a:ext uri="{FF2B5EF4-FFF2-40B4-BE49-F238E27FC236}">
                    <a16:creationId xmlns:a16="http://schemas.microsoft.com/office/drawing/2014/main" id="{311AEEC1-2A42-B1E9-74CA-2B15AD509D03}"/>
                  </a:ext>
                </a:extLst>
              </p:cNvPr>
              <p:cNvSpPr txBox="1">
                <a:spLocks noRot="1" noChangeAspect="1" noMove="1" noResize="1" noEditPoints="1" noAdjustHandles="1" noChangeArrowheads="1" noChangeShapeType="1" noTextEdit="1"/>
              </p:cNvSpPr>
              <p:nvPr/>
            </p:nvSpPr>
            <p:spPr>
              <a:xfrm>
                <a:off x="2290972" y="11965276"/>
                <a:ext cx="4967258" cy="547842"/>
              </a:xfrm>
              <a:prstGeom prst="rect">
                <a:avLst/>
              </a:prstGeom>
              <a:blipFill>
                <a:blip r:embed="rId9"/>
                <a:stretch>
                  <a:fillRect l="-3316" t="-22727" b="-31818"/>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37C56ED-1332-10CA-C125-40E971209FDD}"/>
                  </a:ext>
                </a:extLst>
              </p:cNvPr>
              <p:cNvSpPr txBox="1"/>
              <p:nvPr/>
            </p:nvSpPr>
            <p:spPr>
              <a:xfrm>
                <a:off x="9315102" y="11965276"/>
                <a:ext cx="6387262" cy="5478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s-ES_tradnl" sz="3200" b="0" i="0" u="none" strike="noStrike" cap="none" spc="-26" normalizeH="0" baseline="0" dirty="0">
                    <a:ln>
                      <a:noFill/>
                    </a:ln>
                    <a:solidFill>
                      <a:srgbClr val="000000"/>
                    </a:solidFill>
                    <a:effectLst/>
                    <a:uFillTx/>
                    <a:sym typeface="Graphik Compact Regular"/>
                  </a:rPr>
                  <a:t>Salida de ensamble: </a:t>
                </a:r>
                <a14:m>
                  <m:oMath xmlns:m="http://schemas.openxmlformats.org/officeDocument/2006/math">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𝐹</m:t>
                    </m:r>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2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𝛼</m:t>
                        </m:r>
                      </m:e>
                      <m:sub>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Sub>
                    <m:sSub>
                      <m:sSubPr>
                        <m:ctrlP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e>
                      <m:sub>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Sub>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𝛼</m:t>
                        </m:r>
                      </m:e>
                      <m:sub>
                        <m:r>
                          <a:rPr lang="en-US" sz="3200" b="0" i="1" smtClean="0">
                            <a:latin typeface="Cambria Math" panose="02040503050406030204" pitchFamily="18" charset="0"/>
                            <a:ea typeface="Cambria Math" panose="02040503050406030204" pitchFamily="18" charset="0"/>
                          </a:rPr>
                          <m:t>2</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𝑓</m:t>
                        </m:r>
                      </m:e>
                      <m:sub>
                        <m:r>
                          <a:rPr lang="en-US" sz="3200" b="0" i="1" smtClean="0">
                            <a:latin typeface="Cambria Math" panose="02040503050406030204" pitchFamily="18" charset="0"/>
                          </a:rPr>
                          <m:t>2</m:t>
                        </m:r>
                      </m:sub>
                    </m:sSub>
                  </m:oMath>
                </a14:m>
                <a:endParaRPr kumimoji="0" lang="es-ES_tradnl" sz="3200" b="0" i="0" u="none" strike="noStrike" cap="none" spc="-26" normalizeH="0" baseline="0" dirty="0">
                  <a:ln>
                    <a:noFill/>
                  </a:ln>
                  <a:solidFill>
                    <a:srgbClr val="000000"/>
                  </a:solidFill>
                  <a:effectLst/>
                  <a:uFillTx/>
                  <a:sym typeface="Graphik Compact Regular"/>
                </a:endParaRPr>
              </a:p>
            </p:txBody>
          </p:sp>
        </mc:Choice>
        <mc:Fallback xmlns="">
          <p:sp>
            <p:nvSpPr>
              <p:cNvPr id="29" name="TextBox 28">
                <a:extLst>
                  <a:ext uri="{FF2B5EF4-FFF2-40B4-BE49-F238E27FC236}">
                    <a16:creationId xmlns:a16="http://schemas.microsoft.com/office/drawing/2014/main" id="{837C56ED-1332-10CA-C125-40E971209FDD}"/>
                  </a:ext>
                </a:extLst>
              </p:cNvPr>
              <p:cNvSpPr txBox="1">
                <a:spLocks noRot="1" noChangeAspect="1" noMove="1" noResize="1" noEditPoints="1" noAdjustHandles="1" noChangeArrowheads="1" noChangeShapeType="1" noTextEdit="1"/>
              </p:cNvSpPr>
              <p:nvPr/>
            </p:nvSpPr>
            <p:spPr>
              <a:xfrm>
                <a:off x="9315102" y="11965276"/>
                <a:ext cx="6387262" cy="547842"/>
              </a:xfrm>
              <a:prstGeom prst="rect">
                <a:avLst/>
              </a:prstGeom>
              <a:blipFill>
                <a:blip r:embed="rId10"/>
                <a:stretch>
                  <a:fillRect l="-1389" t="-22727" b="-31818"/>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4CA24BE-8BFE-8C96-621A-D7BACE10825E}"/>
                  </a:ext>
                </a:extLst>
              </p:cNvPr>
              <p:cNvSpPr txBox="1"/>
              <p:nvPr/>
            </p:nvSpPr>
            <p:spPr>
              <a:xfrm>
                <a:off x="16229712" y="12006008"/>
                <a:ext cx="7492820" cy="5478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s-ES_tradnl" sz="3200" b="0" i="0" u="none" strike="noStrike" cap="none" spc="-26" normalizeH="0" baseline="0" dirty="0">
                    <a:ln>
                      <a:noFill/>
                    </a:ln>
                    <a:solidFill>
                      <a:srgbClr val="000000"/>
                    </a:solidFill>
                    <a:effectLst/>
                    <a:uFillTx/>
                    <a:sym typeface="Graphik Compact Regular"/>
                  </a:rPr>
                  <a:t>Salida de ensamble: </a:t>
                </a:r>
                <a14:m>
                  <m:oMath xmlns:m="http://schemas.openxmlformats.org/officeDocument/2006/math">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𝐹</m:t>
                    </m:r>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2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𝛼</m:t>
                        </m:r>
                      </m:e>
                      <m:sub>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Sub>
                    <m:sSub>
                      <m:sSubPr>
                        <m:ctrlP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e>
                      <m:sub>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Sub>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𝛼</m:t>
                        </m:r>
                      </m:e>
                      <m:sub>
                        <m:r>
                          <a:rPr lang="en-US" sz="3200" b="0" i="1" smtClean="0">
                            <a:latin typeface="Cambria Math" panose="02040503050406030204" pitchFamily="18" charset="0"/>
                            <a:ea typeface="Cambria Math" panose="02040503050406030204" pitchFamily="18" charset="0"/>
                          </a:rPr>
                          <m:t>2</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𝑓</m:t>
                        </m:r>
                      </m:e>
                      <m:sub>
                        <m:r>
                          <a:rPr lang="en-US" sz="3200" b="0" i="1" smtClean="0">
                            <a:latin typeface="Cambria Math" panose="02040503050406030204" pitchFamily="18" charset="0"/>
                          </a:rPr>
                          <m:t>2</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𝛼</m:t>
                        </m:r>
                      </m:e>
                      <m:sub>
                        <m:r>
                          <a:rPr lang="en-US" sz="3200" b="0" i="1" smtClean="0">
                            <a:latin typeface="Cambria Math" panose="02040503050406030204" pitchFamily="18" charset="0"/>
                            <a:ea typeface="Cambria Math" panose="02040503050406030204" pitchFamily="18" charset="0"/>
                          </a:rPr>
                          <m:t>3</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𝑓</m:t>
                        </m:r>
                      </m:e>
                      <m:sub>
                        <m:r>
                          <a:rPr lang="en-US" sz="3200" b="0" i="1" smtClean="0">
                            <a:latin typeface="Cambria Math" panose="02040503050406030204" pitchFamily="18" charset="0"/>
                          </a:rPr>
                          <m:t>3</m:t>
                        </m:r>
                      </m:sub>
                    </m:sSub>
                  </m:oMath>
                </a14:m>
                <a:endParaRPr kumimoji="0" lang="es-ES_tradnl" sz="3200" b="0" i="0" u="none" strike="noStrike" cap="none" spc="-26" normalizeH="0" baseline="0" dirty="0">
                  <a:ln>
                    <a:noFill/>
                  </a:ln>
                  <a:solidFill>
                    <a:srgbClr val="000000"/>
                  </a:solidFill>
                  <a:effectLst/>
                  <a:uFillTx/>
                  <a:sym typeface="Graphik Compact Regular"/>
                </a:endParaRPr>
              </a:p>
            </p:txBody>
          </p:sp>
        </mc:Choice>
        <mc:Fallback xmlns="">
          <p:sp>
            <p:nvSpPr>
              <p:cNvPr id="30" name="TextBox 29">
                <a:extLst>
                  <a:ext uri="{FF2B5EF4-FFF2-40B4-BE49-F238E27FC236}">
                    <a16:creationId xmlns:a16="http://schemas.microsoft.com/office/drawing/2014/main" id="{34CA24BE-8BFE-8C96-621A-D7BACE10825E}"/>
                  </a:ext>
                </a:extLst>
              </p:cNvPr>
              <p:cNvSpPr txBox="1">
                <a:spLocks noRot="1" noChangeAspect="1" noMove="1" noResize="1" noEditPoints="1" noAdjustHandles="1" noChangeArrowheads="1" noChangeShapeType="1" noTextEdit="1"/>
              </p:cNvSpPr>
              <p:nvPr/>
            </p:nvSpPr>
            <p:spPr>
              <a:xfrm>
                <a:off x="16229712" y="12006008"/>
                <a:ext cx="7492820" cy="547842"/>
              </a:xfrm>
              <a:prstGeom prst="rect">
                <a:avLst/>
              </a:prstGeom>
              <a:blipFill>
                <a:blip r:embed="rId11"/>
                <a:stretch>
                  <a:fillRect l="-2030" t="-20455" b="-31818"/>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03E2238-7484-B872-C26C-E9B565ACFD1D}"/>
                  </a:ext>
                </a:extLst>
              </p:cNvPr>
              <p:cNvSpPr txBox="1"/>
              <p:nvPr/>
            </p:nvSpPr>
            <p:spPr>
              <a:xfrm>
                <a:off x="6395148" y="4277338"/>
                <a:ext cx="863082"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sz="4000" b="0" i="1" u="none" strike="noStrike" cap="none" spc="-26" normalizeH="0" baseline="0" smtClean="0">
                              <a:ln>
                                <a:noFill/>
                              </a:ln>
                              <a:solidFill>
                                <a:schemeClr val="accent6"/>
                              </a:solidFill>
                              <a:effectLst/>
                              <a:uFillTx/>
                              <a:latin typeface="Cambria Math" panose="02040503050406030204" pitchFamily="18" charset="0"/>
                              <a:sym typeface="Graphik Compact Regular"/>
                            </a:rPr>
                          </m:ctrlPr>
                        </m:sSubPr>
                        <m:e>
                          <m:r>
                            <a:rPr kumimoji="0" lang="en-US" sz="4000" b="0" i="1" u="none" strike="noStrike" cap="none" spc="-26" normalizeH="0" baseline="0" smtClean="0">
                              <a:ln>
                                <a:noFill/>
                              </a:ln>
                              <a:solidFill>
                                <a:schemeClr val="accent6"/>
                              </a:solidFill>
                              <a:effectLst/>
                              <a:uFillTx/>
                              <a:latin typeface="Cambria Math" panose="02040503050406030204" pitchFamily="18" charset="0"/>
                              <a:sym typeface="Graphik Compact Regular"/>
                            </a:rPr>
                            <m:t>𝑓</m:t>
                          </m:r>
                        </m:e>
                        <m:sub>
                          <m:r>
                            <a:rPr kumimoji="0" lang="en-US" sz="4000" b="0" i="1" u="none" strike="noStrike" cap="none" spc="-26" normalizeH="0" baseline="0" smtClean="0">
                              <a:ln>
                                <a:noFill/>
                              </a:ln>
                              <a:solidFill>
                                <a:schemeClr val="accent6"/>
                              </a:solidFill>
                              <a:effectLst/>
                              <a:uFillTx/>
                              <a:latin typeface="Cambria Math" panose="02040503050406030204" pitchFamily="18" charset="0"/>
                              <a:sym typeface="Graphik Compact Regular"/>
                            </a:rPr>
                            <m:t>1</m:t>
                          </m:r>
                        </m:sub>
                      </m:sSub>
                    </m:oMath>
                  </m:oMathPara>
                </a14:m>
                <a:endParaRPr lang="es-ES_tradnl" sz="3600" dirty="0">
                  <a:solidFill>
                    <a:schemeClr val="accent6"/>
                  </a:solidFill>
                </a:endParaRPr>
              </a:p>
            </p:txBody>
          </p:sp>
        </mc:Choice>
        <mc:Fallback xmlns="">
          <p:sp>
            <p:nvSpPr>
              <p:cNvPr id="34" name="TextBox 33">
                <a:extLst>
                  <a:ext uri="{FF2B5EF4-FFF2-40B4-BE49-F238E27FC236}">
                    <a16:creationId xmlns:a16="http://schemas.microsoft.com/office/drawing/2014/main" id="{803E2238-7484-B872-C26C-E9B565ACFD1D}"/>
                  </a:ext>
                </a:extLst>
              </p:cNvPr>
              <p:cNvSpPr txBox="1">
                <a:spLocks noRot="1" noChangeAspect="1" noMove="1" noResize="1" noEditPoints="1" noAdjustHandles="1" noChangeArrowheads="1" noChangeShapeType="1" noTextEdit="1"/>
              </p:cNvSpPr>
              <p:nvPr/>
            </p:nvSpPr>
            <p:spPr>
              <a:xfrm>
                <a:off x="6395148" y="4277338"/>
                <a:ext cx="863082" cy="584775"/>
              </a:xfrm>
              <a:prstGeom prst="rect">
                <a:avLst/>
              </a:prstGeom>
              <a:blipFill>
                <a:blip r:embed="rId12"/>
                <a:stretch>
                  <a:fillRect l="-7246" t="-6250" b="-29167"/>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9097074-055F-23FB-F21C-68705702593E}"/>
                  </a:ext>
                </a:extLst>
              </p:cNvPr>
              <p:cNvSpPr txBox="1"/>
              <p:nvPr/>
            </p:nvSpPr>
            <p:spPr>
              <a:xfrm>
                <a:off x="14291957" y="4277337"/>
                <a:ext cx="863082"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sz="4000" b="0" i="1" u="none" strike="noStrike" cap="none" spc="-26" normalizeH="0" baseline="0" smtClean="0">
                              <a:ln>
                                <a:noFill/>
                              </a:ln>
                              <a:solidFill>
                                <a:schemeClr val="accent6"/>
                              </a:solidFill>
                              <a:effectLst/>
                              <a:uFillTx/>
                              <a:latin typeface="Cambria Math" panose="02040503050406030204" pitchFamily="18" charset="0"/>
                              <a:sym typeface="Graphik Compact Regular"/>
                            </a:rPr>
                          </m:ctrlPr>
                        </m:sSubPr>
                        <m:e>
                          <m:r>
                            <a:rPr kumimoji="0" lang="en-US" sz="4000" b="0" i="1" u="none" strike="noStrike" cap="none" spc="-26" normalizeH="0" baseline="0" smtClean="0">
                              <a:ln>
                                <a:noFill/>
                              </a:ln>
                              <a:solidFill>
                                <a:schemeClr val="accent6"/>
                              </a:solidFill>
                              <a:effectLst/>
                              <a:uFillTx/>
                              <a:latin typeface="Cambria Math" panose="02040503050406030204" pitchFamily="18" charset="0"/>
                              <a:sym typeface="Graphik Compact Regular"/>
                            </a:rPr>
                            <m:t>𝑓</m:t>
                          </m:r>
                        </m:e>
                        <m:sub>
                          <m:r>
                            <a:rPr kumimoji="0" lang="en-US" sz="4000" b="0" i="1" u="none" strike="noStrike" cap="none" spc="-26" normalizeH="0" baseline="0" smtClean="0">
                              <a:ln>
                                <a:noFill/>
                              </a:ln>
                              <a:solidFill>
                                <a:schemeClr val="accent6"/>
                              </a:solidFill>
                              <a:effectLst/>
                              <a:uFillTx/>
                              <a:latin typeface="Cambria Math" panose="02040503050406030204" pitchFamily="18" charset="0"/>
                              <a:sym typeface="Graphik Compact Regular"/>
                            </a:rPr>
                            <m:t>2</m:t>
                          </m:r>
                        </m:sub>
                      </m:sSub>
                    </m:oMath>
                  </m:oMathPara>
                </a14:m>
                <a:endParaRPr lang="es-ES_tradnl" sz="3600" dirty="0">
                  <a:solidFill>
                    <a:schemeClr val="accent6"/>
                  </a:solidFill>
                </a:endParaRPr>
              </a:p>
            </p:txBody>
          </p:sp>
        </mc:Choice>
        <mc:Fallback xmlns="">
          <p:sp>
            <p:nvSpPr>
              <p:cNvPr id="35" name="TextBox 34">
                <a:extLst>
                  <a:ext uri="{FF2B5EF4-FFF2-40B4-BE49-F238E27FC236}">
                    <a16:creationId xmlns:a16="http://schemas.microsoft.com/office/drawing/2014/main" id="{09097074-055F-23FB-F21C-68705702593E}"/>
                  </a:ext>
                </a:extLst>
              </p:cNvPr>
              <p:cNvSpPr txBox="1">
                <a:spLocks noRot="1" noChangeAspect="1" noMove="1" noResize="1" noEditPoints="1" noAdjustHandles="1" noChangeArrowheads="1" noChangeShapeType="1" noTextEdit="1"/>
              </p:cNvSpPr>
              <p:nvPr/>
            </p:nvSpPr>
            <p:spPr>
              <a:xfrm>
                <a:off x="14291957" y="4277337"/>
                <a:ext cx="863082" cy="584775"/>
              </a:xfrm>
              <a:prstGeom prst="rect">
                <a:avLst/>
              </a:prstGeom>
              <a:blipFill>
                <a:blip r:embed="rId13"/>
                <a:stretch>
                  <a:fillRect l="-8696" t="-6250" b="-29167"/>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3D4D01E-0F12-B250-C917-28B80E039884}"/>
                  </a:ext>
                </a:extLst>
              </p:cNvPr>
              <p:cNvSpPr txBox="1"/>
              <p:nvPr/>
            </p:nvSpPr>
            <p:spPr>
              <a:xfrm>
                <a:off x="17797696" y="4277336"/>
                <a:ext cx="863082"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sz="4000" b="0" i="1" u="none" strike="noStrike" cap="none" spc="-26" normalizeH="0" baseline="0" smtClean="0">
                              <a:ln>
                                <a:noFill/>
                              </a:ln>
                              <a:solidFill>
                                <a:schemeClr val="accent6"/>
                              </a:solidFill>
                              <a:effectLst/>
                              <a:uFillTx/>
                              <a:latin typeface="Cambria Math" panose="02040503050406030204" pitchFamily="18" charset="0"/>
                              <a:sym typeface="Graphik Compact Regular"/>
                            </a:rPr>
                          </m:ctrlPr>
                        </m:sSubPr>
                        <m:e>
                          <m:r>
                            <a:rPr kumimoji="0" lang="en-US" sz="4000" b="0" i="1" u="none" strike="noStrike" cap="none" spc="-26" normalizeH="0" baseline="0" smtClean="0">
                              <a:ln>
                                <a:noFill/>
                              </a:ln>
                              <a:solidFill>
                                <a:schemeClr val="accent6"/>
                              </a:solidFill>
                              <a:effectLst/>
                              <a:uFillTx/>
                              <a:latin typeface="Cambria Math" panose="02040503050406030204" pitchFamily="18" charset="0"/>
                              <a:sym typeface="Graphik Compact Regular"/>
                            </a:rPr>
                            <m:t>𝑓</m:t>
                          </m:r>
                        </m:e>
                        <m:sub>
                          <m:r>
                            <a:rPr kumimoji="0" lang="en-US" sz="4000" b="0" i="1" u="none" strike="noStrike" cap="none" spc="-26" normalizeH="0" baseline="0" smtClean="0">
                              <a:ln>
                                <a:noFill/>
                              </a:ln>
                              <a:solidFill>
                                <a:schemeClr val="accent6"/>
                              </a:solidFill>
                              <a:effectLst/>
                              <a:uFillTx/>
                              <a:latin typeface="Cambria Math" panose="02040503050406030204" pitchFamily="18" charset="0"/>
                              <a:sym typeface="Graphik Compact Regular"/>
                            </a:rPr>
                            <m:t>3</m:t>
                          </m:r>
                        </m:sub>
                      </m:sSub>
                    </m:oMath>
                  </m:oMathPara>
                </a14:m>
                <a:endParaRPr lang="es-ES_tradnl" sz="3600" dirty="0">
                  <a:solidFill>
                    <a:schemeClr val="accent6"/>
                  </a:solidFill>
                </a:endParaRPr>
              </a:p>
            </p:txBody>
          </p:sp>
        </mc:Choice>
        <mc:Fallback xmlns="">
          <p:sp>
            <p:nvSpPr>
              <p:cNvPr id="36" name="TextBox 35">
                <a:extLst>
                  <a:ext uri="{FF2B5EF4-FFF2-40B4-BE49-F238E27FC236}">
                    <a16:creationId xmlns:a16="http://schemas.microsoft.com/office/drawing/2014/main" id="{43D4D01E-0F12-B250-C917-28B80E039884}"/>
                  </a:ext>
                </a:extLst>
              </p:cNvPr>
              <p:cNvSpPr txBox="1">
                <a:spLocks noRot="1" noChangeAspect="1" noMove="1" noResize="1" noEditPoints="1" noAdjustHandles="1" noChangeArrowheads="1" noChangeShapeType="1" noTextEdit="1"/>
              </p:cNvSpPr>
              <p:nvPr/>
            </p:nvSpPr>
            <p:spPr>
              <a:xfrm>
                <a:off x="17797696" y="4277336"/>
                <a:ext cx="863082" cy="584775"/>
              </a:xfrm>
              <a:prstGeom prst="rect">
                <a:avLst/>
              </a:prstGeom>
              <a:blipFill>
                <a:blip r:embed="rId14"/>
                <a:stretch>
                  <a:fillRect l="-8696" t="-6250" b="-29167"/>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8CB77A5-76FB-7AC4-8F42-81007B06207B}"/>
                  </a:ext>
                </a:extLst>
              </p:cNvPr>
              <p:cNvSpPr txBox="1"/>
              <p:nvPr/>
            </p:nvSpPr>
            <p:spPr>
              <a:xfrm>
                <a:off x="4277105" y="10255831"/>
                <a:ext cx="863082" cy="4370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accent6"/>
                              </a:solidFill>
                              <a:latin typeface="Cambria Math" panose="02040503050406030204" pitchFamily="18" charset="0"/>
                            </a:rPr>
                          </m:ctrlPr>
                        </m:sSubPr>
                        <m:e>
                          <m:r>
                            <a:rPr lang="en-US" sz="2800" i="1">
                              <a:solidFill>
                                <a:schemeClr val="accent6"/>
                              </a:solidFill>
                              <a:latin typeface="Cambria Math" panose="02040503050406030204" pitchFamily="18" charset="0"/>
                              <a:ea typeface="Cambria Math" panose="02040503050406030204" pitchFamily="18" charset="0"/>
                            </a:rPr>
                            <m:t>𝛼</m:t>
                          </m:r>
                        </m:e>
                        <m:sub>
                          <m:r>
                            <a:rPr lang="en-US" sz="2800" i="1">
                              <a:solidFill>
                                <a:schemeClr val="accent6"/>
                              </a:solidFill>
                              <a:latin typeface="Cambria Math" panose="02040503050406030204" pitchFamily="18" charset="0"/>
                            </a:rPr>
                            <m:t>1</m:t>
                          </m:r>
                        </m:sub>
                      </m:sSub>
                      <m:sSub>
                        <m:sSubPr>
                          <m:ctrlPr>
                            <a:rPr lang="en-US" sz="2800" i="1">
                              <a:solidFill>
                                <a:schemeClr val="accent6"/>
                              </a:solidFill>
                              <a:latin typeface="Cambria Math" panose="02040503050406030204" pitchFamily="18" charset="0"/>
                            </a:rPr>
                          </m:ctrlPr>
                        </m:sSubPr>
                        <m:e>
                          <m:r>
                            <a:rPr lang="en-US" sz="2800" i="1">
                              <a:solidFill>
                                <a:schemeClr val="accent6"/>
                              </a:solidFill>
                              <a:latin typeface="Cambria Math" panose="02040503050406030204" pitchFamily="18" charset="0"/>
                            </a:rPr>
                            <m:t>𝑓</m:t>
                          </m:r>
                        </m:e>
                        <m:sub>
                          <m:r>
                            <a:rPr lang="en-US" sz="2800" i="1">
                              <a:solidFill>
                                <a:schemeClr val="accent6"/>
                              </a:solidFill>
                              <a:latin typeface="Cambria Math" panose="02040503050406030204" pitchFamily="18" charset="0"/>
                            </a:rPr>
                            <m:t>1</m:t>
                          </m:r>
                        </m:sub>
                      </m:sSub>
                    </m:oMath>
                  </m:oMathPara>
                </a14:m>
                <a:endParaRPr lang="es-ES_tradnl" sz="2400" dirty="0">
                  <a:solidFill>
                    <a:schemeClr val="accent6"/>
                  </a:solidFill>
                </a:endParaRPr>
              </a:p>
            </p:txBody>
          </p:sp>
        </mc:Choice>
        <mc:Fallback xmlns="">
          <p:sp>
            <p:nvSpPr>
              <p:cNvPr id="37" name="TextBox 36">
                <a:extLst>
                  <a:ext uri="{FF2B5EF4-FFF2-40B4-BE49-F238E27FC236}">
                    <a16:creationId xmlns:a16="http://schemas.microsoft.com/office/drawing/2014/main" id="{A8CB77A5-76FB-7AC4-8F42-81007B06207B}"/>
                  </a:ext>
                </a:extLst>
              </p:cNvPr>
              <p:cNvSpPr txBox="1">
                <a:spLocks noRot="1" noChangeAspect="1" noMove="1" noResize="1" noEditPoints="1" noAdjustHandles="1" noChangeArrowheads="1" noChangeShapeType="1" noTextEdit="1"/>
              </p:cNvSpPr>
              <p:nvPr/>
            </p:nvSpPr>
            <p:spPr>
              <a:xfrm>
                <a:off x="4277105" y="10255831"/>
                <a:ext cx="863082" cy="437043"/>
              </a:xfrm>
              <a:prstGeom prst="rect">
                <a:avLst/>
              </a:prstGeom>
              <a:blipFill>
                <a:blip r:embed="rId15"/>
                <a:stretch>
                  <a:fillRect l="-1449" t="-5714" b="-28571"/>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D73C424-A91C-CD34-062D-EC45069B4D20}"/>
                  </a:ext>
                </a:extLst>
              </p:cNvPr>
              <p:cNvSpPr txBox="1"/>
              <p:nvPr/>
            </p:nvSpPr>
            <p:spPr>
              <a:xfrm>
                <a:off x="11100334" y="10314985"/>
                <a:ext cx="2816798" cy="4370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accent6"/>
                              </a:solidFill>
                              <a:latin typeface="Cambria Math" panose="02040503050406030204" pitchFamily="18" charset="0"/>
                            </a:rPr>
                          </m:ctrlPr>
                        </m:sSubPr>
                        <m:e>
                          <m:r>
                            <a:rPr lang="en-US" sz="2800" i="1">
                              <a:solidFill>
                                <a:schemeClr val="accent6"/>
                              </a:solidFill>
                              <a:latin typeface="Cambria Math" panose="02040503050406030204" pitchFamily="18" charset="0"/>
                              <a:ea typeface="Cambria Math" panose="02040503050406030204" pitchFamily="18" charset="0"/>
                            </a:rPr>
                            <m:t>𝛼</m:t>
                          </m:r>
                        </m:e>
                        <m:sub>
                          <m:r>
                            <a:rPr lang="en-US" sz="2800" i="1">
                              <a:solidFill>
                                <a:schemeClr val="accent6"/>
                              </a:solidFill>
                              <a:latin typeface="Cambria Math" panose="02040503050406030204" pitchFamily="18" charset="0"/>
                            </a:rPr>
                            <m:t>1</m:t>
                          </m:r>
                        </m:sub>
                      </m:sSub>
                      <m:sSub>
                        <m:sSubPr>
                          <m:ctrlPr>
                            <a:rPr lang="en-US" sz="2800" i="1">
                              <a:solidFill>
                                <a:schemeClr val="accent6"/>
                              </a:solidFill>
                              <a:latin typeface="Cambria Math" panose="02040503050406030204" pitchFamily="18" charset="0"/>
                            </a:rPr>
                          </m:ctrlPr>
                        </m:sSubPr>
                        <m:e>
                          <m:r>
                            <a:rPr lang="en-US" sz="2800" i="1">
                              <a:solidFill>
                                <a:schemeClr val="accent6"/>
                              </a:solidFill>
                              <a:latin typeface="Cambria Math" panose="02040503050406030204" pitchFamily="18" charset="0"/>
                            </a:rPr>
                            <m:t>𝑓</m:t>
                          </m:r>
                        </m:e>
                        <m:sub>
                          <m:r>
                            <a:rPr lang="en-US" sz="2800" i="1">
                              <a:solidFill>
                                <a:schemeClr val="accent6"/>
                              </a:solidFill>
                              <a:latin typeface="Cambria Math" panose="02040503050406030204" pitchFamily="18" charset="0"/>
                            </a:rPr>
                            <m:t>1</m:t>
                          </m:r>
                        </m:sub>
                      </m:sSub>
                      <m:r>
                        <a:rPr lang="en-US" sz="2800" b="0" i="1" smtClean="0">
                          <a:solidFill>
                            <a:schemeClr val="accent6"/>
                          </a:solidFill>
                          <a:latin typeface="Cambria Math" panose="02040503050406030204" pitchFamily="18" charset="0"/>
                        </a:rPr>
                        <m:t>+</m:t>
                      </m:r>
                      <m:sSub>
                        <m:sSubPr>
                          <m:ctrlPr>
                            <a:rPr lang="en-US" sz="2800" i="1">
                              <a:solidFill>
                                <a:schemeClr val="accent6"/>
                              </a:solidFill>
                              <a:latin typeface="Cambria Math" panose="02040503050406030204" pitchFamily="18" charset="0"/>
                            </a:rPr>
                          </m:ctrlPr>
                        </m:sSubPr>
                        <m:e>
                          <m:r>
                            <a:rPr lang="en-US" sz="2800" i="1">
                              <a:solidFill>
                                <a:schemeClr val="accent6"/>
                              </a:solidFill>
                              <a:latin typeface="Cambria Math" panose="02040503050406030204" pitchFamily="18" charset="0"/>
                              <a:ea typeface="Cambria Math" panose="02040503050406030204" pitchFamily="18" charset="0"/>
                            </a:rPr>
                            <m:t>𝛼</m:t>
                          </m:r>
                        </m:e>
                        <m:sub>
                          <m:r>
                            <a:rPr lang="en-US" sz="2800" b="0" i="1" smtClean="0">
                              <a:solidFill>
                                <a:schemeClr val="accent6"/>
                              </a:solidFill>
                              <a:latin typeface="Cambria Math" panose="02040503050406030204" pitchFamily="18" charset="0"/>
                              <a:ea typeface="Cambria Math" panose="02040503050406030204" pitchFamily="18" charset="0"/>
                            </a:rPr>
                            <m:t>2</m:t>
                          </m:r>
                        </m:sub>
                      </m:sSub>
                      <m:sSub>
                        <m:sSubPr>
                          <m:ctrlPr>
                            <a:rPr lang="en-US" sz="2800" i="1">
                              <a:solidFill>
                                <a:schemeClr val="accent6"/>
                              </a:solidFill>
                              <a:latin typeface="Cambria Math" panose="02040503050406030204" pitchFamily="18" charset="0"/>
                            </a:rPr>
                          </m:ctrlPr>
                        </m:sSubPr>
                        <m:e>
                          <m:r>
                            <a:rPr lang="en-US" sz="2800" i="1">
                              <a:solidFill>
                                <a:schemeClr val="accent6"/>
                              </a:solidFill>
                              <a:latin typeface="Cambria Math" panose="02040503050406030204" pitchFamily="18" charset="0"/>
                            </a:rPr>
                            <m:t>𝑓</m:t>
                          </m:r>
                        </m:e>
                        <m:sub>
                          <m:r>
                            <a:rPr lang="en-US" sz="2800" b="0" i="1" smtClean="0">
                              <a:solidFill>
                                <a:schemeClr val="accent6"/>
                              </a:solidFill>
                              <a:latin typeface="Cambria Math" panose="02040503050406030204" pitchFamily="18" charset="0"/>
                            </a:rPr>
                            <m:t>2</m:t>
                          </m:r>
                        </m:sub>
                      </m:sSub>
                    </m:oMath>
                  </m:oMathPara>
                </a14:m>
                <a:endParaRPr lang="es-ES_tradnl" sz="2400" dirty="0">
                  <a:solidFill>
                    <a:schemeClr val="accent6"/>
                  </a:solidFill>
                </a:endParaRPr>
              </a:p>
            </p:txBody>
          </p:sp>
        </mc:Choice>
        <mc:Fallback xmlns="">
          <p:sp>
            <p:nvSpPr>
              <p:cNvPr id="38" name="TextBox 37">
                <a:extLst>
                  <a:ext uri="{FF2B5EF4-FFF2-40B4-BE49-F238E27FC236}">
                    <a16:creationId xmlns:a16="http://schemas.microsoft.com/office/drawing/2014/main" id="{9D73C424-A91C-CD34-062D-EC45069B4D20}"/>
                  </a:ext>
                </a:extLst>
              </p:cNvPr>
              <p:cNvSpPr txBox="1">
                <a:spLocks noRot="1" noChangeAspect="1" noMove="1" noResize="1" noEditPoints="1" noAdjustHandles="1" noChangeArrowheads="1" noChangeShapeType="1" noTextEdit="1"/>
              </p:cNvSpPr>
              <p:nvPr/>
            </p:nvSpPr>
            <p:spPr>
              <a:xfrm>
                <a:off x="11100334" y="10314985"/>
                <a:ext cx="2816798" cy="437043"/>
              </a:xfrm>
              <a:prstGeom prst="rect">
                <a:avLst/>
              </a:prstGeom>
              <a:blipFill>
                <a:blip r:embed="rId16"/>
                <a:stretch>
                  <a:fillRect t="-5714" b="-25714"/>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5930AB7-180F-A966-68F4-4B7F6009721B}"/>
                  </a:ext>
                </a:extLst>
              </p:cNvPr>
              <p:cNvSpPr txBox="1"/>
              <p:nvPr/>
            </p:nvSpPr>
            <p:spPr>
              <a:xfrm>
                <a:off x="18512643" y="10344760"/>
                <a:ext cx="3531699" cy="4290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14:m>
                  <m:oMath xmlns:m="http://schemas.openxmlformats.org/officeDocument/2006/math">
                    <m:sSub>
                      <m:sSubPr>
                        <m:ctrlPr>
                          <a:rPr lang="en-US" sz="2800" i="1" smtClean="0">
                            <a:solidFill>
                              <a:schemeClr val="accent6"/>
                            </a:solidFill>
                            <a:latin typeface="Cambria Math" panose="02040503050406030204" pitchFamily="18" charset="0"/>
                          </a:rPr>
                        </m:ctrlPr>
                      </m:sSubPr>
                      <m:e>
                        <m:r>
                          <a:rPr lang="en-US" sz="2800" i="1">
                            <a:solidFill>
                              <a:schemeClr val="accent6"/>
                            </a:solidFill>
                            <a:latin typeface="Cambria Math" panose="02040503050406030204" pitchFamily="18" charset="0"/>
                            <a:ea typeface="Cambria Math" panose="02040503050406030204" pitchFamily="18" charset="0"/>
                          </a:rPr>
                          <m:t>𝛼</m:t>
                        </m:r>
                      </m:e>
                      <m:sub>
                        <m:r>
                          <a:rPr lang="en-US" sz="2800" i="1">
                            <a:solidFill>
                              <a:schemeClr val="accent6"/>
                            </a:solidFill>
                            <a:latin typeface="Cambria Math" panose="02040503050406030204" pitchFamily="18" charset="0"/>
                          </a:rPr>
                          <m:t>1</m:t>
                        </m:r>
                      </m:sub>
                    </m:sSub>
                    <m:sSub>
                      <m:sSubPr>
                        <m:ctrlPr>
                          <a:rPr lang="en-US" sz="2800" i="1">
                            <a:solidFill>
                              <a:schemeClr val="accent6"/>
                            </a:solidFill>
                            <a:latin typeface="Cambria Math" panose="02040503050406030204" pitchFamily="18" charset="0"/>
                          </a:rPr>
                        </m:ctrlPr>
                      </m:sSubPr>
                      <m:e>
                        <m:r>
                          <a:rPr lang="en-US" sz="2800" i="1">
                            <a:solidFill>
                              <a:schemeClr val="accent6"/>
                            </a:solidFill>
                            <a:latin typeface="Cambria Math" panose="02040503050406030204" pitchFamily="18" charset="0"/>
                          </a:rPr>
                          <m:t>𝑓</m:t>
                        </m:r>
                      </m:e>
                      <m:sub>
                        <m:r>
                          <a:rPr lang="en-US" sz="2800" i="1">
                            <a:solidFill>
                              <a:schemeClr val="accent6"/>
                            </a:solidFill>
                            <a:latin typeface="Cambria Math" panose="02040503050406030204" pitchFamily="18" charset="0"/>
                          </a:rPr>
                          <m:t>1</m:t>
                        </m:r>
                      </m:sub>
                    </m:sSub>
                    <m:r>
                      <a:rPr lang="en-US" sz="2800" b="0" i="1" smtClean="0">
                        <a:solidFill>
                          <a:schemeClr val="accent6"/>
                        </a:solidFill>
                        <a:latin typeface="Cambria Math" panose="02040503050406030204" pitchFamily="18" charset="0"/>
                      </a:rPr>
                      <m:t>+</m:t>
                    </m:r>
                    <m:sSub>
                      <m:sSubPr>
                        <m:ctrlPr>
                          <a:rPr lang="en-US" sz="2800" i="1">
                            <a:solidFill>
                              <a:schemeClr val="accent6"/>
                            </a:solidFill>
                            <a:latin typeface="Cambria Math" panose="02040503050406030204" pitchFamily="18" charset="0"/>
                          </a:rPr>
                        </m:ctrlPr>
                      </m:sSubPr>
                      <m:e>
                        <m:r>
                          <a:rPr lang="en-US" sz="2800" i="1">
                            <a:solidFill>
                              <a:schemeClr val="accent6"/>
                            </a:solidFill>
                            <a:latin typeface="Cambria Math" panose="02040503050406030204" pitchFamily="18" charset="0"/>
                            <a:ea typeface="Cambria Math" panose="02040503050406030204" pitchFamily="18" charset="0"/>
                          </a:rPr>
                          <m:t>𝛼</m:t>
                        </m:r>
                      </m:e>
                      <m:sub>
                        <m:r>
                          <a:rPr lang="en-US" sz="2800" b="0" i="1" smtClean="0">
                            <a:solidFill>
                              <a:schemeClr val="accent6"/>
                            </a:solidFill>
                            <a:latin typeface="Cambria Math" panose="02040503050406030204" pitchFamily="18" charset="0"/>
                            <a:ea typeface="Cambria Math" panose="02040503050406030204" pitchFamily="18" charset="0"/>
                          </a:rPr>
                          <m:t>2</m:t>
                        </m:r>
                      </m:sub>
                    </m:sSub>
                    <m:sSub>
                      <m:sSubPr>
                        <m:ctrlPr>
                          <a:rPr lang="en-US" sz="2800" i="1">
                            <a:solidFill>
                              <a:schemeClr val="accent6"/>
                            </a:solidFill>
                            <a:latin typeface="Cambria Math" panose="02040503050406030204" pitchFamily="18" charset="0"/>
                          </a:rPr>
                        </m:ctrlPr>
                      </m:sSubPr>
                      <m:e>
                        <m:r>
                          <a:rPr lang="en-US" sz="2800" i="1">
                            <a:solidFill>
                              <a:schemeClr val="accent6"/>
                            </a:solidFill>
                            <a:latin typeface="Cambria Math" panose="02040503050406030204" pitchFamily="18" charset="0"/>
                          </a:rPr>
                          <m:t>𝑓</m:t>
                        </m:r>
                      </m:e>
                      <m:sub>
                        <m:r>
                          <a:rPr lang="en-US" sz="2800" b="0" i="1" smtClean="0">
                            <a:solidFill>
                              <a:schemeClr val="accent6"/>
                            </a:solidFill>
                            <a:latin typeface="Cambria Math" panose="02040503050406030204" pitchFamily="18" charset="0"/>
                          </a:rPr>
                          <m:t>2</m:t>
                        </m:r>
                      </m:sub>
                    </m:sSub>
                  </m:oMath>
                </a14:m>
                <a:r>
                  <a:rPr lang="en-US" sz="2400" dirty="0">
                    <a:solidFill>
                      <a:schemeClr val="accent6"/>
                    </a:solidFill>
                  </a:rPr>
                  <a:t> </a:t>
                </a:r>
                <a14:m>
                  <m:oMath xmlns:m="http://schemas.openxmlformats.org/officeDocument/2006/math">
                    <m:r>
                      <a:rPr lang="en-US" sz="2400" i="1">
                        <a:solidFill>
                          <a:schemeClr val="accent6"/>
                        </a:solidFill>
                        <a:latin typeface="Cambria Math" panose="02040503050406030204" pitchFamily="18" charset="0"/>
                      </a:rPr>
                      <m:t>+</m:t>
                    </m:r>
                    <m:sSub>
                      <m:sSubPr>
                        <m:ctrlPr>
                          <a:rPr lang="en-US" sz="2400" i="1">
                            <a:solidFill>
                              <a:schemeClr val="accent6"/>
                            </a:solidFill>
                            <a:latin typeface="Cambria Math" panose="02040503050406030204" pitchFamily="18" charset="0"/>
                          </a:rPr>
                        </m:ctrlPr>
                      </m:sSubPr>
                      <m:e>
                        <m:r>
                          <a:rPr lang="en-US" sz="2400" i="1">
                            <a:solidFill>
                              <a:schemeClr val="accent6"/>
                            </a:solidFill>
                            <a:latin typeface="Cambria Math" panose="02040503050406030204" pitchFamily="18" charset="0"/>
                            <a:ea typeface="Cambria Math" panose="02040503050406030204" pitchFamily="18" charset="0"/>
                          </a:rPr>
                          <m:t>𝛼</m:t>
                        </m:r>
                      </m:e>
                      <m:sub>
                        <m:r>
                          <a:rPr lang="en-US" sz="2400" b="0" i="1" smtClean="0">
                            <a:solidFill>
                              <a:schemeClr val="accent6"/>
                            </a:solidFill>
                            <a:latin typeface="Cambria Math" panose="02040503050406030204" pitchFamily="18" charset="0"/>
                            <a:ea typeface="Cambria Math" panose="02040503050406030204" pitchFamily="18" charset="0"/>
                          </a:rPr>
                          <m:t>3</m:t>
                        </m:r>
                      </m:sub>
                    </m:sSub>
                    <m:sSub>
                      <m:sSubPr>
                        <m:ctrlPr>
                          <a:rPr lang="en-US" sz="2400" i="1">
                            <a:solidFill>
                              <a:schemeClr val="accent6"/>
                            </a:solidFill>
                            <a:latin typeface="Cambria Math" panose="02040503050406030204" pitchFamily="18" charset="0"/>
                          </a:rPr>
                        </m:ctrlPr>
                      </m:sSubPr>
                      <m:e>
                        <m:r>
                          <a:rPr lang="en-US" sz="2400" i="1">
                            <a:solidFill>
                              <a:schemeClr val="accent6"/>
                            </a:solidFill>
                            <a:latin typeface="Cambria Math" panose="02040503050406030204" pitchFamily="18" charset="0"/>
                          </a:rPr>
                          <m:t>𝑓</m:t>
                        </m:r>
                      </m:e>
                      <m:sub>
                        <m:r>
                          <a:rPr lang="en-US" sz="2400" b="0" i="1" smtClean="0">
                            <a:solidFill>
                              <a:schemeClr val="accent6"/>
                            </a:solidFill>
                            <a:latin typeface="Cambria Math" panose="02040503050406030204" pitchFamily="18" charset="0"/>
                          </a:rPr>
                          <m:t>3</m:t>
                        </m:r>
                      </m:sub>
                    </m:sSub>
                  </m:oMath>
                </a14:m>
                <a:endParaRPr lang="es-ES_tradnl" sz="2400" dirty="0">
                  <a:solidFill>
                    <a:schemeClr val="accent6"/>
                  </a:solidFill>
                </a:endParaRPr>
              </a:p>
            </p:txBody>
          </p:sp>
        </mc:Choice>
        <mc:Fallback xmlns="">
          <p:sp>
            <p:nvSpPr>
              <p:cNvPr id="39" name="TextBox 38">
                <a:extLst>
                  <a:ext uri="{FF2B5EF4-FFF2-40B4-BE49-F238E27FC236}">
                    <a16:creationId xmlns:a16="http://schemas.microsoft.com/office/drawing/2014/main" id="{05930AB7-180F-A966-68F4-4B7F6009721B}"/>
                  </a:ext>
                </a:extLst>
              </p:cNvPr>
              <p:cNvSpPr txBox="1">
                <a:spLocks noRot="1" noChangeAspect="1" noMove="1" noResize="1" noEditPoints="1" noAdjustHandles="1" noChangeArrowheads="1" noChangeShapeType="1" noTextEdit="1"/>
              </p:cNvSpPr>
              <p:nvPr/>
            </p:nvSpPr>
            <p:spPr>
              <a:xfrm>
                <a:off x="18512643" y="10344760"/>
                <a:ext cx="3531699" cy="429092"/>
              </a:xfrm>
              <a:prstGeom prst="rect">
                <a:avLst/>
              </a:prstGeom>
              <a:blipFill>
                <a:blip r:embed="rId17"/>
                <a:stretch>
                  <a:fillRect t="-8571" b="-25714"/>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631817124"/>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Autofit/>
          </a:bodyPr>
          <a:lstStyle/>
          <a:p>
            <a:r>
              <a:rPr lang="es-ES_tradnl" sz="8000" dirty="0"/>
              <a:t>Análisis de componentes principales </a:t>
            </a:r>
          </a:p>
        </p:txBody>
      </p:sp>
      <mc:AlternateContent xmlns:mc="http://schemas.openxmlformats.org/markup-compatibility/2006" xmlns:a14="http://schemas.microsoft.com/office/drawing/2010/main">
        <mc:Choice Requires="a14">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2360467" cy="8946827"/>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s-ES_tradnl" i="1" smtClean="0">
                              <a:latin typeface="Cambria Math" panose="02040503050406030204" pitchFamily="18" charset="0"/>
                            </a:rPr>
                          </m:ctrlPr>
                        </m:fPr>
                        <m:num>
                          <m:r>
                            <a:rPr lang="es-ES_tradnl" b="0" i="1" smtClean="0">
                              <a:latin typeface="Cambria Math" panose="02040503050406030204" pitchFamily="18" charset="0"/>
                            </a:rPr>
                            <m:t>1</m:t>
                          </m:r>
                        </m:num>
                        <m:den>
                          <m:r>
                            <a:rPr lang="es-ES_tradnl" b="0" i="1" smtClean="0">
                              <a:latin typeface="Cambria Math" panose="02040503050406030204" pitchFamily="18" charset="0"/>
                            </a:rPr>
                            <m:t>𝑛</m:t>
                          </m:r>
                        </m:den>
                      </m:f>
                      <m:nary>
                        <m:naryPr>
                          <m:chr m:val="∑"/>
                          <m:ctrlPr>
                            <a:rPr lang="es-ES_tradnl" i="1" smtClean="0">
                              <a:latin typeface="Cambria Math" panose="02040503050406030204" pitchFamily="18" charset="0"/>
                            </a:rPr>
                          </m:ctrlPr>
                        </m:naryPr>
                        <m:sub>
                          <m:r>
                            <m:rPr>
                              <m:brk m:alnAt="23"/>
                            </m:rPr>
                            <a:rPr lang="es-ES_tradnl" b="0" i="1" smtClean="0">
                              <a:latin typeface="Cambria Math" panose="02040503050406030204" pitchFamily="18" charset="0"/>
                            </a:rPr>
                            <m:t>𝑖</m:t>
                          </m:r>
                          <m:r>
                            <a:rPr lang="es-ES_tradnl" b="0" i="1" smtClean="0">
                              <a:latin typeface="Cambria Math" panose="02040503050406030204" pitchFamily="18" charset="0"/>
                            </a:rPr>
                            <m:t>=1</m:t>
                          </m:r>
                        </m:sub>
                        <m:sup>
                          <m:r>
                            <a:rPr lang="es-ES_tradnl" b="0" i="1" smtClean="0">
                              <a:latin typeface="Cambria Math" panose="02040503050406030204" pitchFamily="18" charset="0"/>
                            </a:rPr>
                            <m:t>𝑛</m:t>
                          </m:r>
                        </m:sup>
                        <m:e>
                          <m:sSup>
                            <m:sSupPr>
                              <m:ctrlPr>
                                <a:rPr lang="es-ES_tradnl" i="1" smtClean="0">
                                  <a:latin typeface="Cambria Math" panose="02040503050406030204" pitchFamily="18" charset="0"/>
                                </a:rPr>
                              </m:ctrlPr>
                            </m:sSupPr>
                            <m:e>
                              <m:d>
                                <m:dPr>
                                  <m:ctrlPr>
                                    <a:rPr lang="es-ES_tradnl" i="1" smtClean="0">
                                      <a:latin typeface="Cambria Math" panose="02040503050406030204" pitchFamily="18" charset="0"/>
                                    </a:rPr>
                                  </m:ctrlPr>
                                </m:dPr>
                                <m:e>
                                  <m:sSubSup>
                                    <m:sSubSupPr>
                                      <m:ctrlPr>
                                        <a:rPr lang="es-ES_tradnl"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1</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d>
                            </m:e>
                            <m:sup>
                              <m:r>
                                <a:rPr lang="es-ES_tradnl" b="0" i="1" smtClean="0">
                                  <a:latin typeface="Cambria Math" panose="02040503050406030204" pitchFamily="18" charset="0"/>
                                </a:rPr>
                                <m:t>2</m:t>
                              </m:r>
                            </m:sup>
                          </m:sSup>
                        </m:e>
                      </m:nary>
                      <m:r>
                        <a:rPr lang="en-US" b="0" i="1" smtClean="0">
                          <a:latin typeface="Cambria Math" panose="02040503050406030204" pitchFamily="18" charset="0"/>
                        </a:rPr>
                        <m:t>=</m:t>
                      </m:r>
                      <m:f>
                        <m:fPr>
                          <m:ctrlPr>
                            <a:rPr lang="es-ES_tradnl" i="1">
                              <a:latin typeface="Cambria Math" panose="02040503050406030204" pitchFamily="18" charset="0"/>
                            </a:rPr>
                          </m:ctrlPr>
                        </m:fPr>
                        <m:num>
                          <m:r>
                            <a:rPr lang="es-ES_tradnl" i="1">
                              <a:latin typeface="Cambria Math" panose="02040503050406030204" pitchFamily="18" charset="0"/>
                            </a:rPr>
                            <m:t>1</m:t>
                          </m:r>
                        </m:num>
                        <m:den>
                          <m:r>
                            <a:rPr lang="es-ES_tradnl" i="1">
                              <a:latin typeface="Cambria Math" panose="02040503050406030204" pitchFamily="18" charset="0"/>
                            </a:rPr>
                            <m:t>𝑛</m:t>
                          </m:r>
                        </m:den>
                      </m:f>
                      <m:nary>
                        <m:naryPr>
                          <m:chr m:val="∑"/>
                          <m:ctrlPr>
                            <a:rPr lang="es-ES_tradnl" i="1">
                              <a:latin typeface="Cambria Math" panose="02040503050406030204" pitchFamily="18" charset="0"/>
                            </a:rPr>
                          </m:ctrlPr>
                        </m:naryPr>
                        <m:sub>
                          <m:r>
                            <m:rPr>
                              <m:brk m:alnAt="23"/>
                            </m:rPr>
                            <a:rPr lang="es-ES_tradnl" i="1">
                              <a:latin typeface="Cambria Math" panose="02040503050406030204" pitchFamily="18" charset="0"/>
                            </a:rPr>
                            <m:t>𝑖</m:t>
                          </m:r>
                          <m:r>
                            <a:rPr lang="es-ES_tradnl" i="1">
                              <a:latin typeface="Cambria Math" panose="02040503050406030204" pitchFamily="18" charset="0"/>
                            </a:rPr>
                            <m:t>=1</m:t>
                          </m:r>
                        </m:sub>
                        <m:sup>
                          <m:r>
                            <a:rPr lang="es-ES_tradnl" i="1">
                              <a:latin typeface="Cambria Math" panose="02040503050406030204" pitchFamily="18" charset="0"/>
                            </a:rPr>
                            <m:t>𝑛</m:t>
                          </m:r>
                        </m:sup>
                        <m:e>
                          <m:sSubSup>
                            <m:sSubSupPr>
                              <m:ctrlPr>
                                <a:rPr lang="es-ES_tradnl" i="1" smtClean="0">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1</m:t>
                              </m:r>
                            </m:sub>
                            <m:sup>
                              <m:r>
                                <a:rPr lang="en-US" b="0" i="1" smtClean="0">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r>
                            <a:rPr lang="en-US" b="0" i="1" smtClean="0">
                              <a:latin typeface="Cambria Math" panose="02040503050406030204" pitchFamily="18" charset="0"/>
                            </a:rPr>
                            <m:t> </m:t>
                          </m:r>
                          <m:sSubSup>
                            <m:sSubSupPr>
                              <m:ctrlPr>
                                <a:rPr lang="es-ES_tradnl" i="1">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1</m:t>
                              </m:r>
                            </m:sub>
                          </m:sSub>
                        </m:e>
                      </m:nary>
                    </m:oMath>
                  </m:oMathPara>
                </a14:m>
                <a:endParaRPr lang="es-ES_tradnl" dirty="0"/>
              </a:p>
            </p:txBody>
          </p:sp>
        </mc:Choice>
        <mc:Fallback xmlns="">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noRot="1" noChangeAspect="1" noMove="1" noResize="1" noEditPoints="1" noAdjustHandles="1" noChangeArrowheads="1" noChangeShapeType="1" noTextEdit="1"/>
              </p:cNvSpPr>
              <p:nvPr>
                <p:ph type="body" idx="1"/>
              </p:nvPr>
            </p:nvSpPr>
            <p:spPr>
              <a:xfrm>
                <a:off x="1295400" y="3710394"/>
                <a:ext cx="22360467" cy="8946827"/>
              </a:xfrm>
              <a:prstGeom prst="rect">
                <a:avLst/>
              </a:prstGeom>
              <a:blipFill>
                <a:blip r:embed="rId3"/>
                <a:stretch>
                  <a:fillRect t="-25816"/>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90</a:t>
            </a:fld>
            <a:endParaRPr lang="en-US" sz="2800" dirty="0"/>
          </a:p>
        </p:txBody>
      </p:sp>
    </p:spTree>
    <p:extLst>
      <p:ext uri="{BB962C8B-B14F-4D97-AF65-F5344CB8AC3E}">
        <p14:creationId xmlns:p14="http://schemas.microsoft.com/office/powerpoint/2010/main" val="238023157"/>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Autofit/>
          </a:bodyPr>
          <a:lstStyle/>
          <a:p>
            <a:r>
              <a:rPr lang="es-ES_tradnl" sz="8000" dirty="0"/>
              <a:t>Análisis de componentes principales </a:t>
            </a:r>
          </a:p>
        </p:txBody>
      </p:sp>
      <mc:AlternateContent xmlns:mc="http://schemas.openxmlformats.org/markup-compatibility/2006" xmlns:a14="http://schemas.microsoft.com/office/drawing/2010/main">
        <mc:Choice Requires="a14">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2360467" cy="8946827"/>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s-ES_tradnl" i="1" smtClean="0">
                              <a:latin typeface="Cambria Math" panose="02040503050406030204" pitchFamily="18" charset="0"/>
                            </a:rPr>
                          </m:ctrlPr>
                        </m:fPr>
                        <m:num>
                          <m:r>
                            <a:rPr lang="es-ES_tradnl" b="0" i="1" smtClean="0">
                              <a:latin typeface="Cambria Math" panose="02040503050406030204" pitchFamily="18" charset="0"/>
                            </a:rPr>
                            <m:t>1</m:t>
                          </m:r>
                        </m:num>
                        <m:den>
                          <m:r>
                            <a:rPr lang="es-ES_tradnl" b="0" i="1" smtClean="0">
                              <a:latin typeface="Cambria Math" panose="02040503050406030204" pitchFamily="18" charset="0"/>
                            </a:rPr>
                            <m:t>𝑛</m:t>
                          </m:r>
                        </m:den>
                      </m:f>
                      <m:nary>
                        <m:naryPr>
                          <m:chr m:val="∑"/>
                          <m:ctrlPr>
                            <a:rPr lang="es-ES_tradnl" i="1" smtClean="0">
                              <a:latin typeface="Cambria Math" panose="02040503050406030204" pitchFamily="18" charset="0"/>
                            </a:rPr>
                          </m:ctrlPr>
                        </m:naryPr>
                        <m:sub>
                          <m:r>
                            <m:rPr>
                              <m:brk m:alnAt="23"/>
                            </m:rPr>
                            <a:rPr lang="es-ES_tradnl" b="0" i="1" smtClean="0">
                              <a:latin typeface="Cambria Math" panose="02040503050406030204" pitchFamily="18" charset="0"/>
                            </a:rPr>
                            <m:t>𝑖</m:t>
                          </m:r>
                          <m:r>
                            <a:rPr lang="es-ES_tradnl" b="0" i="1" smtClean="0">
                              <a:latin typeface="Cambria Math" panose="02040503050406030204" pitchFamily="18" charset="0"/>
                            </a:rPr>
                            <m:t>=1</m:t>
                          </m:r>
                        </m:sub>
                        <m:sup>
                          <m:r>
                            <a:rPr lang="es-ES_tradnl" b="0" i="1" smtClean="0">
                              <a:latin typeface="Cambria Math" panose="02040503050406030204" pitchFamily="18" charset="0"/>
                            </a:rPr>
                            <m:t>𝑛</m:t>
                          </m:r>
                        </m:sup>
                        <m:e>
                          <m:sSup>
                            <m:sSupPr>
                              <m:ctrlPr>
                                <a:rPr lang="es-ES_tradnl" i="1" smtClean="0">
                                  <a:latin typeface="Cambria Math" panose="02040503050406030204" pitchFamily="18" charset="0"/>
                                </a:rPr>
                              </m:ctrlPr>
                            </m:sSupPr>
                            <m:e>
                              <m:d>
                                <m:dPr>
                                  <m:ctrlPr>
                                    <a:rPr lang="es-ES_tradnl" i="1" smtClean="0">
                                      <a:latin typeface="Cambria Math" panose="02040503050406030204" pitchFamily="18" charset="0"/>
                                    </a:rPr>
                                  </m:ctrlPr>
                                </m:dPr>
                                <m:e>
                                  <m:sSubSup>
                                    <m:sSubSupPr>
                                      <m:ctrlPr>
                                        <a:rPr lang="es-ES_tradnl"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1</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d>
                            </m:e>
                            <m:sup>
                              <m:r>
                                <a:rPr lang="es-ES_tradnl" b="0" i="1" smtClean="0">
                                  <a:latin typeface="Cambria Math" panose="02040503050406030204" pitchFamily="18" charset="0"/>
                                </a:rPr>
                                <m:t>2</m:t>
                              </m:r>
                            </m:sup>
                          </m:sSup>
                        </m:e>
                      </m:nary>
                      <m:r>
                        <a:rPr lang="en-US" b="0" i="1" smtClean="0">
                          <a:latin typeface="Cambria Math" panose="02040503050406030204" pitchFamily="18" charset="0"/>
                        </a:rPr>
                        <m:t>=</m:t>
                      </m:r>
                      <m:f>
                        <m:fPr>
                          <m:ctrlPr>
                            <a:rPr lang="es-ES_tradnl" i="1">
                              <a:latin typeface="Cambria Math" panose="02040503050406030204" pitchFamily="18" charset="0"/>
                            </a:rPr>
                          </m:ctrlPr>
                        </m:fPr>
                        <m:num>
                          <m:r>
                            <a:rPr lang="es-ES_tradnl" i="1">
                              <a:latin typeface="Cambria Math" panose="02040503050406030204" pitchFamily="18" charset="0"/>
                            </a:rPr>
                            <m:t>1</m:t>
                          </m:r>
                        </m:num>
                        <m:den>
                          <m:r>
                            <a:rPr lang="es-ES_tradnl" i="1">
                              <a:latin typeface="Cambria Math" panose="02040503050406030204" pitchFamily="18" charset="0"/>
                            </a:rPr>
                            <m:t>𝑛</m:t>
                          </m:r>
                        </m:den>
                      </m:f>
                      <m:nary>
                        <m:naryPr>
                          <m:chr m:val="∑"/>
                          <m:ctrlPr>
                            <a:rPr lang="es-ES_tradnl" i="1">
                              <a:latin typeface="Cambria Math" panose="02040503050406030204" pitchFamily="18" charset="0"/>
                            </a:rPr>
                          </m:ctrlPr>
                        </m:naryPr>
                        <m:sub>
                          <m:r>
                            <m:rPr>
                              <m:brk m:alnAt="23"/>
                            </m:rPr>
                            <a:rPr lang="es-ES_tradnl" i="1">
                              <a:latin typeface="Cambria Math" panose="02040503050406030204" pitchFamily="18" charset="0"/>
                            </a:rPr>
                            <m:t>𝑖</m:t>
                          </m:r>
                          <m:r>
                            <a:rPr lang="es-ES_tradnl" i="1">
                              <a:latin typeface="Cambria Math" panose="02040503050406030204" pitchFamily="18" charset="0"/>
                            </a:rPr>
                            <m:t>=1</m:t>
                          </m:r>
                        </m:sub>
                        <m:sup>
                          <m:r>
                            <a:rPr lang="es-ES_tradnl" i="1">
                              <a:latin typeface="Cambria Math" panose="02040503050406030204" pitchFamily="18" charset="0"/>
                            </a:rPr>
                            <m:t>𝑛</m:t>
                          </m:r>
                        </m:sup>
                        <m:e>
                          <m:sSubSup>
                            <m:sSubSupPr>
                              <m:ctrlPr>
                                <a:rPr lang="es-ES_tradnl" i="1" smtClean="0">
                                  <a:solidFill>
                                    <a:schemeClr val="accent5"/>
                                  </a:solidFill>
                                  <a:latin typeface="Cambria Math" panose="02040503050406030204" pitchFamily="18" charset="0"/>
                                </a:rPr>
                              </m:ctrlPr>
                            </m:sSubSupPr>
                            <m:e>
                              <m:r>
                                <a:rPr lang="en-US" i="1">
                                  <a:solidFill>
                                    <a:schemeClr val="accent5"/>
                                  </a:solidFill>
                                  <a:latin typeface="Cambria Math" panose="02040503050406030204" pitchFamily="18" charset="0"/>
                                  <a:ea typeface="Cambria Math" panose="02040503050406030204" pitchFamily="18" charset="0"/>
                                </a:rPr>
                                <m:t>𝜙</m:t>
                              </m:r>
                            </m:e>
                            <m:sub>
                              <m:r>
                                <a:rPr lang="en-US" b="0" i="1" smtClean="0">
                                  <a:solidFill>
                                    <a:schemeClr val="accent5"/>
                                  </a:solidFill>
                                  <a:latin typeface="Cambria Math" panose="02040503050406030204" pitchFamily="18" charset="0"/>
                                </a:rPr>
                                <m:t>1</m:t>
                              </m:r>
                            </m:sub>
                            <m:sup>
                              <m:r>
                                <a:rPr lang="en-US" b="0" i="1" smtClean="0">
                                  <a:solidFill>
                                    <a:schemeClr val="accent5"/>
                                  </a:solidFill>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r>
                            <a:rPr lang="en-US" b="0" i="1" smtClean="0">
                              <a:latin typeface="Cambria Math" panose="02040503050406030204" pitchFamily="18" charset="0"/>
                            </a:rPr>
                            <m:t> </m:t>
                          </m:r>
                          <m:sSubSup>
                            <m:sSubSupPr>
                              <m:ctrlPr>
                                <a:rPr lang="es-ES_tradnl" i="1">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rPr>
                                <m:t>𝑇</m:t>
                              </m:r>
                            </m:sup>
                          </m:sSubSup>
                          <m:sSub>
                            <m:sSubPr>
                              <m:ctrlPr>
                                <a:rPr lang="en-US" i="1" smtClean="0">
                                  <a:solidFill>
                                    <a:schemeClr val="accent5"/>
                                  </a:solidFill>
                                  <a:latin typeface="Cambria Math" panose="02040503050406030204" pitchFamily="18" charset="0"/>
                                </a:rPr>
                              </m:ctrlPr>
                            </m:sSubPr>
                            <m:e>
                              <m:r>
                                <a:rPr lang="en-US" i="1">
                                  <a:solidFill>
                                    <a:schemeClr val="accent5"/>
                                  </a:solidFill>
                                  <a:latin typeface="Cambria Math" panose="02040503050406030204" pitchFamily="18" charset="0"/>
                                  <a:ea typeface="Cambria Math" panose="02040503050406030204" pitchFamily="18" charset="0"/>
                                </a:rPr>
                                <m:t>𝜙</m:t>
                              </m:r>
                            </m:e>
                            <m:sub>
                              <m:r>
                                <a:rPr lang="en-US" i="1">
                                  <a:solidFill>
                                    <a:schemeClr val="accent5"/>
                                  </a:solidFill>
                                  <a:latin typeface="Cambria Math" panose="02040503050406030204" pitchFamily="18" charset="0"/>
                                </a:rPr>
                                <m:t>1</m:t>
                              </m:r>
                            </m:sub>
                          </m:sSub>
                        </m:e>
                      </m:nary>
                    </m:oMath>
                  </m:oMathPara>
                </a14:m>
                <a:endParaRPr lang="es-ES_tradnl" dirty="0"/>
              </a:p>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i="1" smtClean="0">
                            <a:solidFill>
                              <a:schemeClr val="accent5"/>
                            </a:solidFill>
                            <a:latin typeface="Cambria Math" panose="02040503050406030204" pitchFamily="18" charset="0"/>
                          </a:rPr>
                        </m:ctrlPr>
                      </m:sSubPr>
                      <m:e>
                        <m:r>
                          <a:rPr lang="en-US" i="1">
                            <a:solidFill>
                              <a:schemeClr val="accent5"/>
                            </a:solidFill>
                            <a:latin typeface="Cambria Math" panose="02040503050406030204" pitchFamily="18" charset="0"/>
                            <a:ea typeface="Cambria Math" panose="02040503050406030204" pitchFamily="18" charset="0"/>
                          </a:rPr>
                          <m:t>𝜙</m:t>
                        </m:r>
                      </m:e>
                      <m:sub>
                        <m:r>
                          <a:rPr lang="en-US" i="1">
                            <a:solidFill>
                              <a:schemeClr val="accent5"/>
                            </a:solidFill>
                            <a:latin typeface="Cambria Math" panose="02040503050406030204" pitchFamily="18" charset="0"/>
                          </a:rPr>
                          <m:t>1</m:t>
                        </m:r>
                      </m:sub>
                    </m:sSub>
                  </m:oMath>
                </a14:m>
                <a:r>
                  <a:rPr lang="es-ES_tradnl" dirty="0">
                    <a:solidFill>
                      <a:schemeClr val="accent5"/>
                    </a:solidFill>
                  </a:rPr>
                  <a:t> no depende de la sumatoria</a:t>
                </a:r>
              </a:p>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1</m:t>
                          </m:r>
                        </m:sub>
                      </m:sSub>
                      <m:r>
                        <a:rPr lang="en-US" b="0" i="1" smtClean="0">
                          <a:latin typeface="Cambria Math" panose="02040503050406030204" pitchFamily="18" charset="0"/>
                        </a:rPr>
                        <m:t>=</m:t>
                      </m:r>
                      <m:sSubSup>
                        <m:sSubSupPr>
                          <m:ctrlPr>
                            <a:rPr lang="es-ES_tradnl" i="1" smtClean="0">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𝑇</m:t>
                          </m:r>
                        </m:sup>
                      </m:sSubSup>
                      <m:d>
                        <m:dPr>
                          <m:ctrlPr>
                            <a:rPr lang="en-US" i="1" smtClean="0">
                              <a:solidFill>
                                <a:schemeClr val="tx1"/>
                              </a:solidFill>
                              <a:latin typeface="Cambria Math" panose="02040503050406030204" pitchFamily="18" charset="0"/>
                            </a:rPr>
                          </m:ctrlPr>
                        </m:dPr>
                        <m:e>
                          <m:f>
                            <m:fPr>
                              <m:ctrlPr>
                                <a:rPr lang="es-ES_tradnl" i="1">
                                  <a:solidFill>
                                    <a:schemeClr val="tx1"/>
                                  </a:solidFill>
                                  <a:latin typeface="Cambria Math" panose="02040503050406030204" pitchFamily="18" charset="0"/>
                                </a:rPr>
                              </m:ctrlPr>
                            </m:fPr>
                            <m:num>
                              <m:r>
                                <a:rPr lang="es-ES_tradnl" i="1">
                                  <a:solidFill>
                                    <a:schemeClr val="tx1"/>
                                  </a:solidFill>
                                  <a:latin typeface="Cambria Math" panose="02040503050406030204" pitchFamily="18" charset="0"/>
                                </a:rPr>
                                <m:t>1</m:t>
                              </m:r>
                            </m:num>
                            <m:den>
                              <m:r>
                                <a:rPr lang="es-ES_tradnl" i="1">
                                  <a:solidFill>
                                    <a:schemeClr val="tx1"/>
                                  </a:solidFill>
                                  <a:latin typeface="Cambria Math" panose="02040503050406030204" pitchFamily="18" charset="0"/>
                                </a:rPr>
                                <m:t>𝑛</m:t>
                              </m:r>
                            </m:den>
                          </m:f>
                          <m:nary>
                            <m:naryPr>
                              <m:chr m:val="∑"/>
                              <m:ctrlPr>
                                <a:rPr lang="es-ES_tradnl" i="1">
                                  <a:solidFill>
                                    <a:schemeClr val="tx1"/>
                                  </a:solidFill>
                                  <a:latin typeface="Cambria Math" panose="02040503050406030204" pitchFamily="18" charset="0"/>
                                </a:rPr>
                              </m:ctrlPr>
                            </m:naryPr>
                            <m:sub>
                              <m:r>
                                <m:rPr>
                                  <m:brk m:alnAt="23"/>
                                </m:rPr>
                                <a:rPr lang="es-ES_tradnl" i="1">
                                  <a:solidFill>
                                    <a:schemeClr val="tx1"/>
                                  </a:solidFill>
                                  <a:latin typeface="Cambria Math" panose="02040503050406030204" pitchFamily="18" charset="0"/>
                                </a:rPr>
                                <m:t>𝑖</m:t>
                              </m:r>
                              <m:r>
                                <a:rPr lang="es-ES_tradnl" i="1">
                                  <a:solidFill>
                                    <a:schemeClr val="tx1"/>
                                  </a:solidFill>
                                  <a:latin typeface="Cambria Math" panose="02040503050406030204" pitchFamily="18" charset="0"/>
                                </a:rPr>
                                <m:t>=1</m:t>
                              </m:r>
                            </m:sub>
                            <m:sup>
                              <m:r>
                                <a:rPr lang="es-ES_tradnl" i="1">
                                  <a:solidFill>
                                    <a:schemeClr val="tx1"/>
                                  </a:solidFill>
                                  <a:latin typeface="Cambria Math" panose="02040503050406030204" pitchFamily="18" charset="0"/>
                                </a:rPr>
                                <m:t>𝑛</m:t>
                              </m:r>
                            </m:sup>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𝑋</m:t>
                                  </m:r>
                                </m:e>
                                <m:sub>
                                  <m:r>
                                    <a:rPr lang="en-US" i="1">
                                      <a:solidFill>
                                        <a:schemeClr val="tx1"/>
                                      </a:solidFill>
                                      <a:latin typeface="Cambria Math" panose="02040503050406030204" pitchFamily="18" charset="0"/>
                                    </a:rPr>
                                    <m:t>𝑖</m:t>
                                  </m:r>
                                </m:sub>
                              </m:sSub>
                              <m:r>
                                <a:rPr lang="en-US" i="1">
                                  <a:solidFill>
                                    <a:schemeClr val="tx1"/>
                                  </a:solidFill>
                                  <a:latin typeface="Cambria Math" panose="02040503050406030204" pitchFamily="18" charset="0"/>
                                </a:rPr>
                                <m:t> </m:t>
                              </m:r>
                              <m:sSubSup>
                                <m:sSubSupPr>
                                  <m:ctrlPr>
                                    <a:rPr lang="es-ES_tradnl"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𝑋</m:t>
                                  </m:r>
                                </m:e>
                                <m:sub>
                                  <m:r>
                                    <a:rPr lang="en-US" i="1">
                                      <a:solidFill>
                                        <a:schemeClr val="tx1"/>
                                      </a:solidFill>
                                      <a:latin typeface="Cambria Math" panose="02040503050406030204" pitchFamily="18" charset="0"/>
                                      <a:ea typeface="Cambria Math" panose="02040503050406030204" pitchFamily="18" charset="0"/>
                                    </a:rPr>
                                    <m:t>𝑖</m:t>
                                  </m:r>
                                </m:sub>
                                <m:sup>
                                  <m:r>
                                    <a:rPr lang="en-US" i="1">
                                      <a:solidFill>
                                        <a:schemeClr val="tx1"/>
                                      </a:solidFill>
                                      <a:latin typeface="Cambria Math" panose="02040503050406030204" pitchFamily="18" charset="0"/>
                                    </a:rPr>
                                    <m:t>𝑇</m:t>
                                  </m:r>
                                </m:sup>
                              </m:sSubSup>
                            </m:e>
                          </m:nary>
                        </m:e>
                      </m:d>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Sup>
                        <m:sSubSupPr>
                          <m:ctrlPr>
                            <a:rPr lang="es-ES_tradnl"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𝑇</m:t>
                          </m:r>
                        </m:sup>
                      </m:sSubSup>
                      <m:d>
                        <m:dPr>
                          <m:ctrlPr>
                            <a:rPr lang="en-US" i="1">
                              <a:solidFill>
                                <a:schemeClr val="tx1"/>
                              </a:solidFill>
                              <a:latin typeface="Cambria Math" panose="02040503050406030204" pitchFamily="18" charset="0"/>
                            </a:rPr>
                          </m:ctrlPr>
                        </m:dPr>
                        <m:e>
                          <m:f>
                            <m:fPr>
                              <m:ctrlPr>
                                <a:rPr lang="es-ES_tradnl" i="1">
                                  <a:solidFill>
                                    <a:schemeClr val="tx1"/>
                                  </a:solidFill>
                                  <a:latin typeface="Cambria Math" panose="02040503050406030204" pitchFamily="18" charset="0"/>
                                </a:rPr>
                              </m:ctrlPr>
                            </m:fPr>
                            <m:num>
                              <m:r>
                                <a:rPr lang="es-ES_tradnl" i="1">
                                  <a:solidFill>
                                    <a:schemeClr val="tx1"/>
                                  </a:solidFill>
                                  <a:latin typeface="Cambria Math" panose="02040503050406030204" pitchFamily="18" charset="0"/>
                                </a:rPr>
                                <m:t>1</m:t>
                              </m:r>
                            </m:num>
                            <m:den>
                              <m:r>
                                <a:rPr lang="es-ES_tradnl" i="1">
                                  <a:solidFill>
                                    <a:schemeClr val="tx1"/>
                                  </a:solidFill>
                                  <a:latin typeface="Cambria Math" panose="02040503050406030204" pitchFamily="18" charset="0"/>
                                </a:rPr>
                                <m:t>𝑛</m:t>
                              </m:r>
                            </m:den>
                          </m:f>
                          <m:nary>
                            <m:naryPr>
                              <m:chr m:val="∑"/>
                              <m:ctrlPr>
                                <a:rPr lang="es-ES_tradnl" i="1">
                                  <a:solidFill>
                                    <a:schemeClr val="tx1"/>
                                  </a:solidFill>
                                  <a:latin typeface="Cambria Math" panose="02040503050406030204" pitchFamily="18" charset="0"/>
                                </a:rPr>
                              </m:ctrlPr>
                            </m:naryPr>
                            <m:sub>
                              <m:r>
                                <m:rPr>
                                  <m:brk m:alnAt="23"/>
                                </m:rPr>
                                <a:rPr lang="es-ES_tradnl" i="1">
                                  <a:solidFill>
                                    <a:schemeClr val="tx1"/>
                                  </a:solidFill>
                                  <a:latin typeface="Cambria Math" panose="02040503050406030204" pitchFamily="18" charset="0"/>
                                </a:rPr>
                                <m:t>𝑖</m:t>
                              </m:r>
                              <m:r>
                                <a:rPr lang="es-ES_tradnl" i="1">
                                  <a:solidFill>
                                    <a:schemeClr val="tx1"/>
                                  </a:solidFill>
                                  <a:latin typeface="Cambria Math" panose="02040503050406030204" pitchFamily="18" charset="0"/>
                                </a:rPr>
                                <m:t>=1</m:t>
                              </m:r>
                            </m:sub>
                            <m:sup>
                              <m:r>
                                <a:rPr lang="es-ES_tradnl" i="1">
                                  <a:solidFill>
                                    <a:schemeClr val="tx1"/>
                                  </a:solidFill>
                                  <a:latin typeface="Cambria Math" panose="02040503050406030204" pitchFamily="18" charset="0"/>
                                </a:rPr>
                                <m:t>𝑛</m:t>
                              </m:r>
                            </m:sup>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𝑋</m:t>
                                  </m:r>
                                </m:e>
                                <m:sub>
                                  <m:r>
                                    <a:rPr lang="en-US" i="1">
                                      <a:solidFill>
                                        <a:schemeClr val="tx1"/>
                                      </a:solidFill>
                                      <a:latin typeface="Cambria Math" panose="02040503050406030204" pitchFamily="18" charset="0"/>
                                    </a:rPr>
                                    <m:t>𝑖</m:t>
                                  </m:r>
                                </m:sub>
                              </m:sSub>
                              <m:r>
                                <a:rPr lang="en-US" i="1">
                                  <a:solidFill>
                                    <a:schemeClr val="tx1"/>
                                  </a:solidFill>
                                  <a:latin typeface="Cambria Math" panose="02040503050406030204" pitchFamily="18" charset="0"/>
                                </a:rPr>
                                <m:t> </m:t>
                              </m:r>
                              <m:sSubSup>
                                <m:sSubSupPr>
                                  <m:ctrlPr>
                                    <a:rPr lang="es-ES_tradnl"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𝑋</m:t>
                                  </m:r>
                                </m:e>
                                <m:sub>
                                  <m:r>
                                    <a:rPr lang="en-US" i="1">
                                      <a:solidFill>
                                        <a:schemeClr val="tx1"/>
                                      </a:solidFill>
                                      <a:latin typeface="Cambria Math" panose="02040503050406030204" pitchFamily="18" charset="0"/>
                                      <a:ea typeface="Cambria Math" panose="02040503050406030204" pitchFamily="18" charset="0"/>
                                    </a:rPr>
                                    <m:t>𝑖</m:t>
                                  </m:r>
                                </m:sub>
                                <m:sup>
                                  <m:r>
                                    <a:rPr lang="en-US" i="1">
                                      <a:solidFill>
                                        <a:schemeClr val="tx1"/>
                                      </a:solidFill>
                                      <a:latin typeface="Cambria Math" panose="02040503050406030204" pitchFamily="18" charset="0"/>
                                    </a:rPr>
                                    <m:t>𝑇</m:t>
                                  </m:r>
                                </m:sup>
                              </m:sSubSup>
                            </m:e>
                          </m:nary>
                        </m:e>
                      </m:d>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Sub>
                    </m:oMath>
                  </m:oMathPara>
                </a14:m>
                <a:endParaRPr lang="es-ES_tradnl" dirty="0"/>
              </a:p>
            </p:txBody>
          </p:sp>
        </mc:Choice>
        <mc:Fallback xmlns="">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noRot="1" noChangeAspect="1" noMove="1" noResize="1" noEditPoints="1" noAdjustHandles="1" noChangeArrowheads="1" noChangeShapeType="1" noTextEdit="1"/>
              </p:cNvSpPr>
              <p:nvPr>
                <p:ph type="body" idx="1"/>
              </p:nvPr>
            </p:nvSpPr>
            <p:spPr>
              <a:xfrm>
                <a:off x="1295400" y="3710394"/>
                <a:ext cx="22360467" cy="8946827"/>
              </a:xfrm>
              <a:prstGeom prst="rect">
                <a:avLst/>
              </a:prstGeom>
              <a:blipFill>
                <a:blip r:embed="rId3"/>
                <a:stretch>
                  <a:fillRect l="-965" t="-25816"/>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91</a:t>
            </a:fld>
            <a:endParaRPr lang="en-US" sz="2800" dirty="0"/>
          </a:p>
        </p:txBody>
      </p:sp>
    </p:spTree>
    <p:extLst>
      <p:ext uri="{BB962C8B-B14F-4D97-AF65-F5344CB8AC3E}">
        <p14:creationId xmlns:p14="http://schemas.microsoft.com/office/powerpoint/2010/main" val="374192717"/>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Autofit/>
          </a:bodyPr>
          <a:lstStyle/>
          <a:p>
            <a:r>
              <a:rPr lang="es-ES_tradnl" sz="8000" dirty="0"/>
              <a:t>Análisis de componentes principales </a:t>
            </a:r>
          </a:p>
        </p:txBody>
      </p:sp>
      <mc:AlternateContent xmlns:mc="http://schemas.openxmlformats.org/markup-compatibility/2006" xmlns:a14="http://schemas.microsoft.com/office/drawing/2010/main">
        <mc:Choice Requires="a14">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2360467" cy="8946827"/>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s-ES_tradnl" i="1" smtClean="0">
                              <a:latin typeface="Cambria Math" panose="02040503050406030204" pitchFamily="18" charset="0"/>
                            </a:rPr>
                          </m:ctrlPr>
                        </m:fPr>
                        <m:num>
                          <m:r>
                            <a:rPr lang="es-ES_tradnl" b="0" i="1" smtClean="0">
                              <a:latin typeface="Cambria Math" panose="02040503050406030204" pitchFamily="18" charset="0"/>
                            </a:rPr>
                            <m:t>1</m:t>
                          </m:r>
                        </m:num>
                        <m:den>
                          <m:r>
                            <a:rPr lang="es-ES_tradnl" b="0" i="1" smtClean="0">
                              <a:latin typeface="Cambria Math" panose="02040503050406030204" pitchFamily="18" charset="0"/>
                            </a:rPr>
                            <m:t>𝑛</m:t>
                          </m:r>
                        </m:den>
                      </m:f>
                      <m:nary>
                        <m:naryPr>
                          <m:chr m:val="∑"/>
                          <m:ctrlPr>
                            <a:rPr lang="es-ES_tradnl" i="1" smtClean="0">
                              <a:latin typeface="Cambria Math" panose="02040503050406030204" pitchFamily="18" charset="0"/>
                            </a:rPr>
                          </m:ctrlPr>
                        </m:naryPr>
                        <m:sub>
                          <m:r>
                            <m:rPr>
                              <m:brk m:alnAt="23"/>
                            </m:rPr>
                            <a:rPr lang="es-ES_tradnl" b="0" i="1" smtClean="0">
                              <a:latin typeface="Cambria Math" panose="02040503050406030204" pitchFamily="18" charset="0"/>
                            </a:rPr>
                            <m:t>𝑖</m:t>
                          </m:r>
                          <m:r>
                            <a:rPr lang="es-ES_tradnl" b="0" i="1" smtClean="0">
                              <a:latin typeface="Cambria Math" panose="02040503050406030204" pitchFamily="18" charset="0"/>
                            </a:rPr>
                            <m:t>=1</m:t>
                          </m:r>
                        </m:sub>
                        <m:sup>
                          <m:r>
                            <a:rPr lang="es-ES_tradnl" b="0" i="1" smtClean="0">
                              <a:latin typeface="Cambria Math" panose="02040503050406030204" pitchFamily="18" charset="0"/>
                            </a:rPr>
                            <m:t>𝑛</m:t>
                          </m:r>
                        </m:sup>
                        <m:e>
                          <m:sSup>
                            <m:sSupPr>
                              <m:ctrlPr>
                                <a:rPr lang="es-ES_tradnl" i="1" smtClean="0">
                                  <a:latin typeface="Cambria Math" panose="02040503050406030204" pitchFamily="18" charset="0"/>
                                </a:rPr>
                              </m:ctrlPr>
                            </m:sSupPr>
                            <m:e>
                              <m:d>
                                <m:dPr>
                                  <m:ctrlPr>
                                    <a:rPr lang="es-ES_tradnl" i="1" smtClean="0">
                                      <a:latin typeface="Cambria Math" panose="02040503050406030204" pitchFamily="18" charset="0"/>
                                    </a:rPr>
                                  </m:ctrlPr>
                                </m:dPr>
                                <m:e>
                                  <m:sSubSup>
                                    <m:sSubSupPr>
                                      <m:ctrlPr>
                                        <a:rPr lang="es-ES_tradnl"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1</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d>
                            </m:e>
                            <m:sup>
                              <m:r>
                                <a:rPr lang="es-ES_tradnl" b="0" i="1" smtClean="0">
                                  <a:latin typeface="Cambria Math" panose="02040503050406030204" pitchFamily="18" charset="0"/>
                                </a:rPr>
                                <m:t>2</m:t>
                              </m:r>
                            </m:sup>
                          </m:sSup>
                        </m:e>
                      </m:nary>
                      <m:r>
                        <a:rPr lang="en-US" b="0" i="1" smtClean="0">
                          <a:latin typeface="Cambria Math" panose="02040503050406030204" pitchFamily="18" charset="0"/>
                        </a:rPr>
                        <m:t>=</m:t>
                      </m:r>
                      <m:f>
                        <m:fPr>
                          <m:ctrlPr>
                            <a:rPr lang="es-ES_tradnl" i="1">
                              <a:latin typeface="Cambria Math" panose="02040503050406030204" pitchFamily="18" charset="0"/>
                            </a:rPr>
                          </m:ctrlPr>
                        </m:fPr>
                        <m:num>
                          <m:r>
                            <a:rPr lang="es-ES_tradnl" i="1">
                              <a:latin typeface="Cambria Math" panose="02040503050406030204" pitchFamily="18" charset="0"/>
                            </a:rPr>
                            <m:t>1</m:t>
                          </m:r>
                        </m:num>
                        <m:den>
                          <m:r>
                            <a:rPr lang="es-ES_tradnl" i="1">
                              <a:latin typeface="Cambria Math" panose="02040503050406030204" pitchFamily="18" charset="0"/>
                            </a:rPr>
                            <m:t>𝑛</m:t>
                          </m:r>
                        </m:den>
                      </m:f>
                      <m:nary>
                        <m:naryPr>
                          <m:chr m:val="∑"/>
                          <m:ctrlPr>
                            <a:rPr lang="es-ES_tradnl" i="1">
                              <a:latin typeface="Cambria Math" panose="02040503050406030204" pitchFamily="18" charset="0"/>
                            </a:rPr>
                          </m:ctrlPr>
                        </m:naryPr>
                        <m:sub>
                          <m:r>
                            <m:rPr>
                              <m:brk m:alnAt="23"/>
                            </m:rPr>
                            <a:rPr lang="es-ES_tradnl" i="1">
                              <a:latin typeface="Cambria Math" panose="02040503050406030204" pitchFamily="18" charset="0"/>
                            </a:rPr>
                            <m:t>𝑖</m:t>
                          </m:r>
                          <m:r>
                            <a:rPr lang="es-ES_tradnl" i="1">
                              <a:latin typeface="Cambria Math" panose="02040503050406030204" pitchFamily="18" charset="0"/>
                            </a:rPr>
                            <m:t>=1</m:t>
                          </m:r>
                        </m:sub>
                        <m:sup>
                          <m:r>
                            <a:rPr lang="es-ES_tradnl" i="1">
                              <a:latin typeface="Cambria Math" panose="02040503050406030204" pitchFamily="18" charset="0"/>
                            </a:rPr>
                            <m:t>𝑛</m:t>
                          </m:r>
                        </m:sup>
                        <m:e>
                          <m:sSubSup>
                            <m:sSubSupPr>
                              <m:ctrlPr>
                                <a:rPr lang="es-ES_tradnl" i="1" smtClean="0">
                                  <a:solidFill>
                                    <a:schemeClr val="accent5"/>
                                  </a:solidFill>
                                  <a:latin typeface="Cambria Math" panose="02040503050406030204" pitchFamily="18" charset="0"/>
                                </a:rPr>
                              </m:ctrlPr>
                            </m:sSubSupPr>
                            <m:e>
                              <m:r>
                                <a:rPr lang="en-US" i="1">
                                  <a:solidFill>
                                    <a:schemeClr val="accent5"/>
                                  </a:solidFill>
                                  <a:latin typeface="Cambria Math" panose="02040503050406030204" pitchFamily="18" charset="0"/>
                                  <a:ea typeface="Cambria Math" panose="02040503050406030204" pitchFamily="18" charset="0"/>
                                </a:rPr>
                                <m:t>𝜙</m:t>
                              </m:r>
                            </m:e>
                            <m:sub>
                              <m:r>
                                <a:rPr lang="en-US" b="0" i="1" smtClean="0">
                                  <a:solidFill>
                                    <a:schemeClr val="accent5"/>
                                  </a:solidFill>
                                  <a:latin typeface="Cambria Math" panose="02040503050406030204" pitchFamily="18" charset="0"/>
                                </a:rPr>
                                <m:t>1</m:t>
                              </m:r>
                            </m:sub>
                            <m:sup>
                              <m:r>
                                <a:rPr lang="en-US" b="0" i="1" smtClean="0">
                                  <a:solidFill>
                                    <a:schemeClr val="accent5"/>
                                  </a:solidFill>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r>
                            <a:rPr lang="en-US" b="0" i="1" smtClean="0">
                              <a:latin typeface="Cambria Math" panose="02040503050406030204" pitchFamily="18" charset="0"/>
                            </a:rPr>
                            <m:t> </m:t>
                          </m:r>
                          <m:sSubSup>
                            <m:sSubSupPr>
                              <m:ctrlPr>
                                <a:rPr lang="es-ES_tradnl" i="1">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rPr>
                                <m:t>𝑇</m:t>
                              </m:r>
                            </m:sup>
                          </m:sSubSup>
                          <m:sSub>
                            <m:sSubPr>
                              <m:ctrlPr>
                                <a:rPr lang="en-US" i="1" smtClean="0">
                                  <a:solidFill>
                                    <a:schemeClr val="accent5"/>
                                  </a:solidFill>
                                  <a:latin typeface="Cambria Math" panose="02040503050406030204" pitchFamily="18" charset="0"/>
                                </a:rPr>
                              </m:ctrlPr>
                            </m:sSubPr>
                            <m:e>
                              <m:r>
                                <a:rPr lang="en-US" i="1">
                                  <a:solidFill>
                                    <a:schemeClr val="accent5"/>
                                  </a:solidFill>
                                  <a:latin typeface="Cambria Math" panose="02040503050406030204" pitchFamily="18" charset="0"/>
                                  <a:ea typeface="Cambria Math" panose="02040503050406030204" pitchFamily="18" charset="0"/>
                                </a:rPr>
                                <m:t>𝜙</m:t>
                              </m:r>
                            </m:e>
                            <m:sub>
                              <m:r>
                                <a:rPr lang="en-US" i="1">
                                  <a:solidFill>
                                    <a:schemeClr val="accent5"/>
                                  </a:solidFill>
                                  <a:latin typeface="Cambria Math" panose="02040503050406030204" pitchFamily="18" charset="0"/>
                                </a:rPr>
                                <m:t>1</m:t>
                              </m:r>
                            </m:sub>
                          </m:sSub>
                        </m:e>
                      </m:nary>
                    </m:oMath>
                  </m:oMathPara>
                </a14:m>
                <a:endParaRPr lang="es-ES_tradnl" dirty="0"/>
              </a:p>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i="1" smtClean="0">
                            <a:solidFill>
                              <a:schemeClr val="accent5"/>
                            </a:solidFill>
                            <a:latin typeface="Cambria Math" panose="02040503050406030204" pitchFamily="18" charset="0"/>
                          </a:rPr>
                        </m:ctrlPr>
                      </m:sSubPr>
                      <m:e>
                        <m:r>
                          <a:rPr lang="en-US" i="1">
                            <a:solidFill>
                              <a:schemeClr val="accent5"/>
                            </a:solidFill>
                            <a:latin typeface="Cambria Math" panose="02040503050406030204" pitchFamily="18" charset="0"/>
                            <a:ea typeface="Cambria Math" panose="02040503050406030204" pitchFamily="18" charset="0"/>
                          </a:rPr>
                          <m:t>𝜙</m:t>
                        </m:r>
                      </m:e>
                      <m:sub>
                        <m:r>
                          <a:rPr lang="en-US" i="1">
                            <a:solidFill>
                              <a:schemeClr val="accent5"/>
                            </a:solidFill>
                            <a:latin typeface="Cambria Math" panose="02040503050406030204" pitchFamily="18" charset="0"/>
                          </a:rPr>
                          <m:t>1</m:t>
                        </m:r>
                      </m:sub>
                    </m:sSub>
                  </m:oMath>
                </a14:m>
                <a:r>
                  <a:rPr lang="es-ES_tradnl" dirty="0">
                    <a:solidFill>
                      <a:schemeClr val="accent5"/>
                    </a:solidFill>
                  </a:rPr>
                  <a:t> no depende de la sumatoria</a:t>
                </a:r>
              </a:p>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1</m:t>
                          </m:r>
                        </m:sub>
                      </m:sSub>
                      <m:r>
                        <a:rPr lang="en-US" b="0" i="1" smtClean="0">
                          <a:latin typeface="Cambria Math" panose="02040503050406030204" pitchFamily="18" charset="0"/>
                        </a:rPr>
                        <m:t>=</m:t>
                      </m:r>
                      <m:sSubSup>
                        <m:sSubSupPr>
                          <m:ctrlPr>
                            <a:rPr lang="es-ES_tradnl" i="1" smtClean="0">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𝑇</m:t>
                          </m:r>
                        </m:sup>
                      </m:sSubSup>
                      <m:d>
                        <m:dPr>
                          <m:ctrlPr>
                            <a:rPr lang="en-US" i="1" smtClean="0">
                              <a:solidFill>
                                <a:schemeClr val="tx1"/>
                              </a:solidFill>
                              <a:latin typeface="Cambria Math" panose="02040503050406030204" pitchFamily="18" charset="0"/>
                            </a:rPr>
                          </m:ctrlPr>
                        </m:dPr>
                        <m:e>
                          <m:f>
                            <m:fPr>
                              <m:ctrlPr>
                                <a:rPr lang="es-ES_tradnl" i="1">
                                  <a:solidFill>
                                    <a:schemeClr val="tx1"/>
                                  </a:solidFill>
                                  <a:latin typeface="Cambria Math" panose="02040503050406030204" pitchFamily="18" charset="0"/>
                                </a:rPr>
                              </m:ctrlPr>
                            </m:fPr>
                            <m:num>
                              <m:r>
                                <a:rPr lang="es-ES_tradnl" i="1">
                                  <a:solidFill>
                                    <a:schemeClr val="tx1"/>
                                  </a:solidFill>
                                  <a:latin typeface="Cambria Math" panose="02040503050406030204" pitchFamily="18" charset="0"/>
                                </a:rPr>
                                <m:t>1</m:t>
                              </m:r>
                            </m:num>
                            <m:den>
                              <m:r>
                                <a:rPr lang="es-ES_tradnl" i="1">
                                  <a:solidFill>
                                    <a:schemeClr val="tx1"/>
                                  </a:solidFill>
                                  <a:latin typeface="Cambria Math" panose="02040503050406030204" pitchFamily="18" charset="0"/>
                                </a:rPr>
                                <m:t>𝑛</m:t>
                              </m:r>
                            </m:den>
                          </m:f>
                          <m:nary>
                            <m:naryPr>
                              <m:chr m:val="∑"/>
                              <m:ctrlPr>
                                <a:rPr lang="es-ES_tradnl" i="1">
                                  <a:solidFill>
                                    <a:schemeClr val="tx1"/>
                                  </a:solidFill>
                                  <a:latin typeface="Cambria Math" panose="02040503050406030204" pitchFamily="18" charset="0"/>
                                </a:rPr>
                              </m:ctrlPr>
                            </m:naryPr>
                            <m:sub>
                              <m:r>
                                <m:rPr>
                                  <m:brk m:alnAt="23"/>
                                </m:rPr>
                                <a:rPr lang="es-ES_tradnl" i="1">
                                  <a:solidFill>
                                    <a:schemeClr val="tx1"/>
                                  </a:solidFill>
                                  <a:latin typeface="Cambria Math" panose="02040503050406030204" pitchFamily="18" charset="0"/>
                                </a:rPr>
                                <m:t>𝑖</m:t>
                              </m:r>
                              <m:r>
                                <a:rPr lang="es-ES_tradnl" i="1">
                                  <a:solidFill>
                                    <a:schemeClr val="tx1"/>
                                  </a:solidFill>
                                  <a:latin typeface="Cambria Math" panose="02040503050406030204" pitchFamily="18" charset="0"/>
                                </a:rPr>
                                <m:t>=1</m:t>
                              </m:r>
                            </m:sub>
                            <m:sup>
                              <m:r>
                                <a:rPr lang="es-ES_tradnl" i="1">
                                  <a:solidFill>
                                    <a:schemeClr val="tx1"/>
                                  </a:solidFill>
                                  <a:latin typeface="Cambria Math" panose="02040503050406030204" pitchFamily="18" charset="0"/>
                                </a:rPr>
                                <m:t>𝑛</m:t>
                              </m:r>
                            </m:sup>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𝑋</m:t>
                                  </m:r>
                                </m:e>
                                <m:sub>
                                  <m:r>
                                    <a:rPr lang="en-US" i="1">
                                      <a:solidFill>
                                        <a:schemeClr val="tx1"/>
                                      </a:solidFill>
                                      <a:latin typeface="Cambria Math" panose="02040503050406030204" pitchFamily="18" charset="0"/>
                                    </a:rPr>
                                    <m:t>𝑖</m:t>
                                  </m:r>
                                </m:sub>
                              </m:sSub>
                              <m:r>
                                <a:rPr lang="en-US" i="1">
                                  <a:solidFill>
                                    <a:schemeClr val="tx1"/>
                                  </a:solidFill>
                                  <a:latin typeface="Cambria Math" panose="02040503050406030204" pitchFamily="18" charset="0"/>
                                </a:rPr>
                                <m:t> </m:t>
                              </m:r>
                              <m:sSubSup>
                                <m:sSubSupPr>
                                  <m:ctrlPr>
                                    <a:rPr lang="es-ES_tradnl"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𝑋</m:t>
                                  </m:r>
                                </m:e>
                                <m:sub>
                                  <m:r>
                                    <a:rPr lang="en-US" i="1">
                                      <a:solidFill>
                                        <a:schemeClr val="tx1"/>
                                      </a:solidFill>
                                      <a:latin typeface="Cambria Math" panose="02040503050406030204" pitchFamily="18" charset="0"/>
                                      <a:ea typeface="Cambria Math" panose="02040503050406030204" pitchFamily="18" charset="0"/>
                                    </a:rPr>
                                    <m:t>𝑖</m:t>
                                  </m:r>
                                </m:sub>
                                <m:sup>
                                  <m:r>
                                    <a:rPr lang="en-US" i="1">
                                      <a:solidFill>
                                        <a:schemeClr val="tx1"/>
                                      </a:solidFill>
                                      <a:latin typeface="Cambria Math" panose="02040503050406030204" pitchFamily="18" charset="0"/>
                                    </a:rPr>
                                    <m:t>𝑇</m:t>
                                  </m:r>
                                </m:sup>
                              </m:sSubSup>
                            </m:e>
                          </m:nary>
                        </m:e>
                      </m:d>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Sup>
                        <m:sSubSupPr>
                          <m:ctrlPr>
                            <a:rPr lang="es-ES_tradnl"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𝑇</m:t>
                          </m:r>
                        </m:sup>
                      </m:sSubSup>
                      <m:d>
                        <m:dPr>
                          <m:ctrlPr>
                            <a:rPr lang="en-US" i="1">
                              <a:solidFill>
                                <a:schemeClr val="tx1"/>
                              </a:solidFill>
                              <a:latin typeface="Cambria Math" panose="02040503050406030204" pitchFamily="18" charset="0"/>
                            </a:rPr>
                          </m:ctrlPr>
                        </m:dPr>
                        <m:e>
                          <m:f>
                            <m:fPr>
                              <m:ctrlPr>
                                <a:rPr lang="es-ES_tradnl" i="1">
                                  <a:solidFill>
                                    <a:schemeClr val="tx1"/>
                                  </a:solidFill>
                                  <a:latin typeface="Cambria Math" panose="02040503050406030204" pitchFamily="18" charset="0"/>
                                </a:rPr>
                              </m:ctrlPr>
                            </m:fPr>
                            <m:num>
                              <m:r>
                                <a:rPr lang="es-ES_tradnl" i="1">
                                  <a:solidFill>
                                    <a:schemeClr val="tx1"/>
                                  </a:solidFill>
                                  <a:latin typeface="Cambria Math" panose="02040503050406030204" pitchFamily="18" charset="0"/>
                                </a:rPr>
                                <m:t>1</m:t>
                              </m:r>
                            </m:num>
                            <m:den>
                              <m:r>
                                <a:rPr lang="es-ES_tradnl" i="1">
                                  <a:solidFill>
                                    <a:schemeClr val="tx1"/>
                                  </a:solidFill>
                                  <a:latin typeface="Cambria Math" panose="02040503050406030204" pitchFamily="18" charset="0"/>
                                </a:rPr>
                                <m:t>𝑛</m:t>
                              </m:r>
                            </m:den>
                          </m:f>
                          <m:nary>
                            <m:naryPr>
                              <m:chr m:val="∑"/>
                              <m:ctrlPr>
                                <a:rPr lang="es-ES_tradnl" i="1">
                                  <a:solidFill>
                                    <a:schemeClr val="tx1"/>
                                  </a:solidFill>
                                  <a:latin typeface="Cambria Math" panose="02040503050406030204" pitchFamily="18" charset="0"/>
                                </a:rPr>
                              </m:ctrlPr>
                            </m:naryPr>
                            <m:sub>
                              <m:r>
                                <m:rPr>
                                  <m:brk m:alnAt="23"/>
                                </m:rPr>
                                <a:rPr lang="es-ES_tradnl" i="1">
                                  <a:solidFill>
                                    <a:schemeClr val="tx1"/>
                                  </a:solidFill>
                                  <a:latin typeface="Cambria Math" panose="02040503050406030204" pitchFamily="18" charset="0"/>
                                </a:rPr>
                                <m:t>𝑖</m:t>
                              </m:r>
                              <m:r>
                                <a:rPr lang="es-ES_tradnl" i="1">
                                  <a:solidFill>
                                    <a:schemeClr val="tx1"/>
                                  </a:solidFill>
                                  <a:latin typeface="Cambria Math" panose="02040503050406030204" pitchFamily="18" charset="0"/>
                                </a:rPr>
                                <m:t>=1</m:t>
                              </m:r>
                            </m:sub>
                            <m:sup>
                              <m:r>
                                <a:rPr lang="es-ES_tradnl" i="1">
                                  <a:solidFill>
                                    <a:schemeClr val="tx1"/>
                                  </a:solidFill>
                                  <a:latin typeface="Cambria Math" panose="02040503050406030204" pitchFamily="18" charset="0"/>
                                </a:rPr>
                                <m:t>𝑛</m:t>
                              </m:r>
                            </m:sup>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𝑋</m:t>
                                  </m:r>
                                </m:e>
                                <m:sub>
                                  <m:r>
                                    <a:rPr lang="en-US" i="1">
                                      <a:solidFill>
                                        <a:schemeClr val="tx1"/>
                                      </a:solidFill>
                                      <a:latin typeface="Cambria Math" panose="02040503050406030204" pitchFamily="18" charset="0"/>
                                    </a:rPr>
                                    <m:t>𝑖</m:t>
                                  </m:r>
                                </m:sub>
                              </m:sSub>
                              <m:r>
                                <a:rPr lang="en-US" i="1">
                                  <a:solidFill>
                                    <a:schemeClr val="tx1"/>
                                  </a:solidFill>
                                  <a:latin typeface="Cambria Math" panose="02040503050406030204" pitchFamily="18" charset="0"/>
                                </a:rPr>
                                <m:t> </m:t>
                              </m:r>
                              <m:sSubSup>
                                <m:sSubSupPr>
                                  <m:ctrlPr>
                                    <a:rPr lang="es-ES_tradnl"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𝑋</m:t>
                                  </m:r>
                                </m:e>
                                <m:sub>
                                  <m:r>
                                    <a:rPr lang="en-US" i="1">
                                      <a:solidFill>
                                        <a:schemeClr val="tx1"/>
                                      </a:solidFill>
                                      <a:latin typeface="Cambria Math" panose="02040503050406030204" pitchFamily="18" charset="0"/>
                                      <a:ea typeface="Cambria Math" panose="02040503050406030204" pitchFamily="18" charset="0"/>
                                    </a:rPr>
                                    <m:t>𝑖</m:t>
                                  </m:r>
                                </m:sub>
                                <m:sup>
                                  <m:r>
                                    <a:rPr lang="en-US" i="1">
                                      <a:solidFill>
                                        <a:schemeClr val="tx1"/>
                                      </a:solidFill>
                                      <a:latin typeface="Cambria Math" panose="02040503050406030204" pitchFamily="18" charset="0"/>
                                    </a:rPr>
                                    <m:t>𝑇</m:t>
                                  </m:r>
                                </m:sup>
                              </m:sSubSup>
                            </m:e>
                          </m:nary>
                        </m:e>
                      </m:d>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Sub>
                    </m:oMath>
                  </m:oMathPara>
                </a14:m>
                <a:endParaRPr lang="es-ES_tradnl" dirty="0"/>
              </a:p>
            </p:txBody>
          </p:sp>
        </mc:Choice>
        <mc:Fallback xmlns="">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noRot="1" noChangeAspect="1" noMove="1" noResize="1" noEditPoints="1" noAdjustHandles="1" noChangeArrowheads="1" noChangeShapeType="1" noTextEdit="1"/>
              </p:cNvSpPr>
              <p:nvPr>
                <p:ph type="body" idx="1"/>
              </p:nvPr>
            </p:nvSpPr>
            <p:spPr>
              <a:xfrm>
                <a:off x="1295400" y="3710394"/>
                <a:ext cx="22360467" cy="8946827"/>
              </a:xfrm>
              <a:prstGeom prst="rect">
                <a:avLst/>
              </a:prstGeom>
              <a:blipFill>
                <a:blip r:embed="rId3"/>
                <a:stretch>
                  <a:fillRect l="-965" t="-25816"/>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92</a:t>
            </a:fld>
            <a:endParaRPr lang="en-US" sz="2800" dirty="0"/>
          </a:p>
        </p:txBody>
      </p:sp>
      <p:sp>
        <p:nvSpPr>
          <p:cNvPr id="4" name="Oval 3">
            <a:extLst>
              <a:ext uri="{FF2B5EF4-FFF2-40B4-BE49-F238E27FC236}">
                <a16:creationId xmlns:a16="http://schemas.microsoft.com/office/drawing/2014/main" id="{5F6E65BE-1380-F8F2-C183-B4B6C0A24415}"/>
              </a:ext>
            </a:extLst>
          </p:cNvPr>
          <p:cNvSpPr/>
          <p:nvPr/>
        </p:nvSpPr>
        <p:spPr>
          <a:xfrm>
            <a:off x="14190133" y="6620933"/>
            <a:ext cx="3742267" cy="2472267"/>
          </a:xfrm>
          <a:prstGeom prst="ellipse">
            <a:avLst/>
          </a:prstGeom>
          <a:noFill/>
          <a:ln w="38100"/>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s-ES_tradnl" sz="2200" b="0" i="0" u="none" strike="noStrike" cap="none" spc="-44" normalizeH="0" baseline="0">
              <a:ln>
                <a:noFill/>
              </a:ln>
              <a:solidFill>
                <a:srgbClr val="FFFFFF"/>
              </a:solidFill>
              <a:effectLst/>
              <a:uFillTx/>
              <a:latin typeface="Graphik-SemiboldItalic"/>
              <a:ea typeface="Graphik-SemiboldItalic"/>
              <a:cs typeface="Graphik-SemiboldItalic"/>
              <a:sym typeface="Graphik Semibold"/>
            </a:endParaRPr>
          </a:p>
        </p:txBody>
      </p:sp>
      <p:sp>
        <p:nvSpPr>
          <p:cNvPr id="5" name="TextBox 4">
            <a:extLst>
              <a:ext uri="{FF2B5EF4-FFF2-40B4-BE49-F238E27FC236}">
                <a16:creationId xmlns:a16="http://schemas.microsoft.com/office/drawing/2014/main" id="{EE2A765D-BE4C-2708-1ACC-D4B974017508}"/>
              </a:ext>
            </a:extLst>
          </p:cNvPr>
          <p:cNvSpPr txBox="1"/>
          <p:nvPr/>
        </p:nvSpPr>
        <p:spPr>
          <a:xfrm>
            <a:off x="17932400" y="9489301"/>
            <a:ext cx="5817170"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4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Es la matriz de covarianza</a:t>
            </a:r>
          </a:p>
        </p:txBody>
      </p:sp>
      <p:cxnSp>
        <p:nvCxnSpPr>
          <p:cNvPr id="7" name="Straight Arrow Connector 6">
            <a:extLst>
              <a:ext uri="{FF2B5EF4-FFF2-40B4-BE49-F238E27FC236}">
                <a16:creationId xmlns:a16="http://schemas.microsoft.com/office/drawing/2014/main" id="{A5F3DE35-2350-0F0A-7FA4-5CFF9953E1FE}"/>
              </a:ext>
            </a:extLst>
          </p:cNvPr>
          <p:cNvCxnSpPr>
            <a:cxnSpLocks/>
            <a:endCxn id="5" idx="1"/>
          </p:cNvCxnSpPr>
          <p:nvPr/>
        </p:nvCxnSpPr>
        <p:spPr>
          <a:xfrm>
            <a:off x="17691378" y="8716545"/>
            <a:ext cx="241022" cy="1120544"/>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169511178"/>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Autofit/>
          </a:bodyPr>
          <a:lstStyle/>
          <a:p>
            <a:r>
              <a:rPr lang="es-ES_tradnl" sz="8000" dirty="0"/>
              <a:t>Análisis de componentes principales </a:t>
            </a:r>
          </a:p>
        </p:txBody>
      </p:sp>
      <mc:AlternateContent xmlns:mc="http://schemas.openxmlformats.org/markup-compatibility/2006" xmlns:a14="http://schemas.microsoft.com/office/drawing/2010/main">
        <mc:Choice Requires="a14">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2360467" cy="8946827"/>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s-ES_tradnl" i="1" smtClean="0">
                              <a:latin typeface="Cambria Math" panose="02040503050406030204" pitchFamily="18" charset="0"/>
                            </a:rPr>
                          </m:ctrlPr>
                        </m:fPr>
                        <m:num>
                          <m:r>
                            <a:rPr lang="es-ES_tradnl" b="0" i="1" smtClean="0">
                              <a:latin typeface="Cambria Math" panose="02040503050406030204" pitchFamily="18" charset="0"/>
                            </a:rPr>
                            <m:t>1</m:t>
                          </m:r>
                        </m:num>
                        <m:den>
                          <m:r>
                            <a:rPr lang="es-ES_tradnl" b="0" i="1" smtClean="0">
                              <a:latin typeface="Cambria Math" panose="02040503050406030204" pitchFamily="18" charset="0"/>
                            </a:rPr>
                            <m:t>𝑛</m:t>
                          </m:r>
                        </m:den>
                      </m:f>
                      <m:nary>
                        <m:naryPr>
                          <m:chr m:val="∑"/>
                          <m:ctrlPr>
                            <a:rPr lang="es-ES_tradnl" i="1" smtClean="0">
                              <a:latin typeface="Cambria Math" panose="02040503050406030204" pitchFamily="18" charset="0"/>
                            </a:rPr>
                          </m:ctrlPr>
                        </m:naryPr>
                        <m:sub>
                          <m:r>
                            <m:rPr>
                              <m:brk m:alnAt="23"/>
                            </m:rPr>
                            <a:rPr lang="es-ES_tradnl" b="0" i="1" smtClean="0">
                              <a:latin typeface="Cambria Math" panose="02040503050406030204" pitchFamily="18" charset="0"/>
                            </a:rPr>
                            <m:t>𝑖</m:t>
                          </m:r>
                          <m:r>
                            <a:rPr lang="es-ES_tradnl" b="0" i="1" smtClean="0">
                              <a:latin typeface="Cambria Math" panose="02040503050406030204" pitchFamily="18" charset="0"/>
                            </a:rPr>
                            <m:t>=1</m:t>
                          </m:r>
                        </m:sub>
                        <m:sup>
                          <m:r>
                            <a:rPr lang="es-ES_tradnl" b="0" i="1" smtClean="0">
                              <a:latin typeface="Cambria Math" panose="02040503050406030204" pitchFamily="18" charset="0"/>
                            </a:rPr>
                            <m:t>𝑛</m:t>
                          </m:r>
                        </m:sup>
                        <m:e>
                          <m:sSup>
                            <m:sSupPr>
                              <m:ctrlPr>
                                <a:rPr lang="es-ES_tradnl" i="1" smtClean="0">
                                  <a:latin typeface="Cambria Math" panose="02040503050406030204" pitchFamily="18" charset="0"/>
                                </a:rPr>
                              </m:ctrlPr>
                            </m:sSupPr>
                            <m:e>
                              <m:d>
                                <m:dPr>
                                  <m:ctrlPr>
                                    <a:rPr lang="es-ES_tradnl" i="1" smtClean="0">
                                      <a:latin typeface="Cambria Math" panose="02040503050406030204" pitchFamily="18" charset="0"/>
                                    </a:rPr>
                                  </m:ctrlPr>
                                </m:dPr>
                                <m:e>
                                  <m:sSubSup>
                                    <m:sSubSupPr>
                                      <m:ctrlPr>
                                        <a:rPr lang="es-ES_tradnl"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1</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d>
                            </m:e>
                            <m:sup>
                              <m:r>
                                <a:rPr lang="es-ES_tradnl" b="0" i="1" smtClean="0">
                                  <a:latin typeface="Cambria Math" panose="02040503050406030204" pitchFamily="18" charset="0"/>
                                </a:rPr>
                                <m:t>2</m:t>
                              </m:r>
                            </m:sup>
                          </m:sSup>
                        </m:e>
                      </m:nary>
                      <m:r>
                        <a:rPr lang="en-US" b="0" i="1" smtClean="0">
                          <a:latin typeface="Cambria Math" panose="02040503050406030204" pitchFamily="18" charset="0"/>
                        </a:rPr>
                        <m:t>=</m:t>
                      </m:r>
                      <m:f>
                        <m:fPr>
                          <m:ctrlPr>
                            <a:rPr lang="es-ES_tradnl" i="1">
                              <a:latin typeface="Cambria Math" panose="02040503050406030204" pitchFamily="18" charset="0"/>
                            </a:rPr>
                          </m:ctrlPr>
                        </m:fPr>
                        <m:num>
                          <m:r>
                            <a:rPr lang="es-ES_tradnl" i="1">
                              <a:latin typeface="Cambria Math" panose="02040503050406030204" pitchFamily="18" charset="0"/>
                            </a:rPr>
                            <m:t>1</m:t>
                          </m:r>
                        </m:num>
                        <m:den>
                          <m:r>
                            <a:rPr lang="es-ES_tradnl" i="1">
                              <a:latin typeface="Cambria Math" panose="02040503050406030204" pitchFamily="18" charset="0"/>
                            </a:rPr>
                            <m:t>𝑛</m:t>
                          </m:r>
                        </m:den>
                      </m:f>
                      <m:nary>
                        <m:naryPr>
                          <m:chr m:val="∑"/>
                          <m:ctrlPr>
                            <a:rPr lang="es-ES_tradnl" i="1">
                              <a:latin typeface="Cambria Math" panose="02040503050406030204" pitchFamily="18" charset="0"/>
                            </a:rPr>
                          </m:ctrlPr>
                        </m:naryPr>
                        <m:sub>
                          <m:r>
                            <m:rPr>
                              <m:brk m:alnAt="23"/>
                            </m:rPr>
                            <a:rPr lang="es-ES_tradnl" i="1">
                              <a:latin typeface="Cambria Math" panose="02040503050406030204" pitchFamily="18" charset="0"/>
                            </a:rPr>
                            <m:t>𝑖</m:t>
                          </m:r>
                          <m:r>
                            <a:rPr lang="es-ES_tradnl" i="1">
                              <a:latin typeface="Cambria Math" panose="02040503050406030204" pitchFamily="18" charset="0"/>
                            </a:rPr>
                            <m:t>=1</m:t>
                          </m:r>
                        </m:sub>
                        <m:sup>
                          <m:r>
                            <a:rPr lang="es-ES_tradnl" i="1">
                              <a:latin typeface="Cambria Math" panose="02040503050406030204" pitchFamily="18" charset="0"/>
                            </a:rPr>
                            <m:t>𝑛</m:t>
                          </m:r>
                        </m:sup>
                        <m:e>
                          <m:sSubSup>
                            <m:sSubSupPr>
                              <m:ctrlPr>
                                <a:rPr lang="es-ES_tradnl" i="1" smtClean="0">
                                  <a:solidFill>
                                    <a:schemeClr val="accent5"/>
                                  </a:solidFill>
                                  <a:latin typeface="Cambria Math" panose="02040503050406030204" pitchFamily="18" charset="0"/>
                                </a:rPr>
                              </m:ctrlPr>
                            </m:sSubSupPr>
                            <m:e>
                              <m:r>
                                <a:rPr lang="en-US" i="1">
                                  <a:solidFill>
                                    <a:schemeClr val="accent5"/>
                                  </a:solidFill>
                                  <a:latin typeface="Cambria Math" panose="02040503050406030204" pitchFamily="18" charset="0"/>
                                  <a:ea typeface="Cambria Math" panose="02040503050406030204" pitchFamily="18" charset="0"/>
                                </a:rPr>
                                <m:t>𝜙</m:t>
                              </m:r>
                            </m:e>
                            <m:sub>
                              <m:r>
                                <a:rPr lang="en-US" b="0" i="1" smtClean="0">
                                  <a:solidFill>
                                    <a:schemeClr val="accent5"/>
                                  </a:solidFill>
                                  <a:latin typeface="Cambria Math" panose="02040503050406030204" pitchFamily="18" charset="0"/>
                                </a:rPr>
                                <m:t>1</m:t>
                              </m:r>
                            </m:sub>
                            <m:sup>
                              <m:r>
                                <a:rPr lang="en-US" b="0" i="1" smtClean="0">
                                  <a:solidFill>
                                    <a:schemeClr val="accent5"/>
                                  </a:solidFill>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r>
                            <a:rPr lang="en-US" b="0" i="1" smtClean="0">
                              <a:latin typeface="Cambria Math" panose="02040503050406030204" pitchFamily="18" charset="0"/>
                            </a:rPr>
                            <m:t> </m:t>
                          </m:r>
                          <m:sSubSup>
                            <m:sSubSupPr>
                              <m:ctrlPr>
                                <a:rPr lang="es-ES_tradnl" i="1">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rPr>
                                <m:t>𝑇</m:t>
                              </m:r>
                            </m:sup>
                          </m:sSubSup>
                          <m:sSub>
                            <m:sSubPr>
                              <m:ctrlPr>
                                <a:rPr lang="en-US" i="1" smtClean="0">
                                  <a:solidFill>
                                    <a:schemeClr val="accent5"/>
                                  </a:solidFill>
                                  <a:latin typeface="Cambria Math" panose="02040503050406030204" pitchFamily="18" charset="0"/>
                                </a:rPr>
                              </m:ctrlPr>
                            </m:sSubPr>
                            <m:e>
                              <m:r>
                                <a:rPr lang="en-US" i="1">
                                  <a:solidFill>
                                    <a:schemeClr val="accent5"/>
                                  </a:solidFill>
                                  <a:latin typeface="Cambria Math" panose="02040503050406030204" pitchFamily="18" charset="0"/>
                                  <a:ea typeface="Cambria Math" panose="02040503050406030204" pitchFamily="18" charset="0"/>
                                </a:rPr>
                                <m:t>𝜙</m:t>
                              </m:r>
                            </m:e>
                            <m:sub>
                              <m:r>
                                <a:rPr lang="en-US" i="1">
                                  <a:solidFill>
                                    <a:schemeClr val="accent5"/>
                                  </a:solidFill>
                                  <a:latin typeface="Cambria Math" panose="02040503050406030204" pitchFamily="18" charset="0"/>
                                </a:rPr>
                                <m:t>1</m:t>
                              </m:r>
                            </m:sub>
                          </m:sSub>
                        </m:e>
                      </m:nary>
                    </m:oMath>
                  </m:oMathPara>
                </a14:m>
                <a:endParaRPr lang="es-ES_tradnl" dirty="0"/>
              </a:p>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i="1" smtClean="0">
                            <a:solidFill>
                              <a:schemeClr val="accent5"/>
                            </a:solidFill>
                            <a:latin typeface="Cambria Math" panose="02040503050406030204" pitchFamily="18" charset="0"/>
                          </a:rPr>
                        </m:ctrlPr>
                      </m:sSubPr>
                      <m:e>
                        <m:r>
                          <a:rPr lang="en-US" i="1">
                            <a:solidFill>
                              <a:schemeClr val="accent5"/>
                            </a:solidFill>
                            <a:latin typeface="Cambria Math" panose="02040503050406030204" pitchFamily="18" charset="0"/>
                            <a:ea typeface="Cambria Math" panose="02040503050406030204" pitchFamily="18" charset="0"/>
                          </a:rPr>
                          <m:t>𝜙</m:t>
                        </m:r>
                      </m:e>
                      <m:sub>
                        <m:r>
                          <a:rPr lang="en-US" i="1">
                            <a:solidFill>
                              <a:schemeClr val="accent5"/>
                            </a:solidFill>
                            <a:latin typeface="Cambria Math" panose="02040503050406030204" pitchFamily="18" charset="0"/>
                          </a:rPr>
                          <m:t>1</m:t>
                        </m:r>
                      </m:sub>
                    </m:sSub>
                  </m:oMath>
                </a14:m>
                <a:r>
                  <a:rPr lang="es-ES_tradnl" dirty="0">
                    <a:solidFill>
                      <a:schemeClr val="accent5"/>
                    </a:solidFill>
                  </a:rPr>
                  <a:t> no depende de la sumatoria</a:t>
                </a:r>
              </a:p>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1</m:t>
                          </m:r>
                        </m:sub>
                      </m:sSub>
                      <m:r>
                        <a:rPr lang="en-US" b="0" i="1" smtClean="0">
                          <a:solidFill>
                            <a:schemeClr val="tx1"/>
                          </a:solidFill>
                          <a:latin typeface="Cambria Math" panose="02040503050406030204" pitchFamily="18" charset="0"/>
                        </a:rPr>
                        <m:t>=</m:t>
                      </m:r>
                      <m:sSubSup>
                        <m:sSubSupPr>
                          <m:ctrlPr>
                            <a:rPr lang="es-ES_tradnl"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𝑇</m:t>
                          </m:r>
                        </m:sup>
                      </m:sSubSup>
                      <m:r>
                        <a:rPr lang="en-US" b="0" i="1" smtClean="0">
                          <a:solidFill>
                            <a:schemeClr val="tx1"/>
                          </a:solidFill>
                          <a:latin typeface="Cambria Math" panose="02040503050406030204" pitchFamily="18" charset="0"/>
                        </a:rPr>
                        <m:t>𝑆</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Sub>
                    </m:oMath>
                  </m:oMathPara>
                </a14:m>
                <a:endParaRPr lang="es-ES_tradnl" dirty="0"/>
              </a:p>
              <a:p>
                <a:pPr>
                  <a:defRPr sz="4600">
                    <a:latin typeface="Graphik Compact Regular"/>
                    <a:ea typeface="Graphik Compact Regular"/>
                    <a:cs typeface="Graphik Compact Regular"/>
                    <a:sym typeface="Graphik Compact Regular"/>
                  </a:defRPr>
                </a:pPr>
                <a:r>
                  <a:rPr lang="es-ES_tradnl" dirty="0"/>
                  <a:t>Entonces la optimización es:</a:t>
                </a:r>
              </a:p>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func>
                        <m:funcPr>
                          <m:ctrlPr>
                            <a:rPr lang="es-ES_tradnl" i="1" smtClean="0">
                              <a:latin typeface="Cambria Math" panose="02040503050406030204" pitchFamily="18" charset="0"/>
                            </a:rPr>
                          </m:ctrlPr>
                        </m:funcPr>
                        <m:fName>
                          <m:limLow>
                            <m:limLowPr>
                              <m:ctrlPr>
                                <a:rPr lang="es-ES_tradnl" i="1" smtClean="0">
                                  <a:latin typeface="Cambria Math" panose="02040503050406030204" pitchFamily="18" charset="0"/>
                                </a:rPr>
                              </m:ctrlPr>
                            </m:limLowPr>
                            <m:e>
                              <m:r>
                                <m:rPr>
                                  <m:sty m:val="p"/>
                                </m:rPr>
                                <a:rPr lang="es-ES_tradnl" i="0" smtClean="0">
                                  <a:latin typeface="Cambria Math" panose="02040503050406030204" pitchFamily="18" charset="0"/>
                                </a:rPr>
                                <m:t>max</m:t>
                              </m:r>
                              <m:r>
                                <m:rPr>
                                  <m:sty m:val="p"/>
                                </m:rPr>
                                <a:rPr lang="es-ES_tradnl" b="0" i="0" smtClean="0">
                                  <a:latin typeface="Cambria Math" panose="02040503050406030204" pitchFamily="18" charset="0"/>
                                </a:rPr>
                                <m:t>imizar</m:t>
                              </m:r>
                            </m:e>
                            <m:lim>
                              <m:sSubSup>
                                <m:sSubSupPr>
                                  <m:ctrlPr>
                                    <a:rPr lang="es-ES_tradnl"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1</m:t>
                                  </m:r>
                                </m:sub>
                                <m:sup>
                                  <m:r>
                                    <a:rPr lang="en-US" i="1">
                                      <a:latin typeface="Cambria Math" panose="02040503050406030204" pitchFamily="18" charset="0"/>
                                    </a:rPr>
                                    <m:t>𝑇</m:t>
                                  </m:r>
                                </m:sup>
                              </m:sSubSup>
                            </m:lim>
                          </m:limLow>
                        </m:fName>
                        <m:e>
                          <m:d>
                            <m:dPr>
                              <m:begChr m:val="{"/>
                              <m:endChr m:val="}"/>
                              <m:ctrlPr>
                                <a:rPr lang="es-ES_tradnl" i="1" smtClean="0">
                                  <a:latin typeface="Cambria Math" panose="02040503050406030204" pitchFamily="18" charset="0"/>
                                </a:rPr>
                              </m:ctrlPr>
                            </m:dPr>
                            <m:e>
                              <m:sSubSup>
                                <m:sSubSupPr>
                                  <m:ctrlPr>
                                    <a:rPr lang="es-ES_tradnl"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𝑇</m:t>
                                  </m:r>
                                </m:sup>
                              </m:sSubSup>
                              <m:r>
                                <a:rPr lang="en-US" i="1">
                                  <a:solidFill>
                                    <a:schemeClr val="tx1"/>
                                  </a:solidFill>
                                  <a:latin typeface="Cambria Math" panose="02040503050406030204" pitchFamily="18" charset="0"/>
                                </a:rPr>
                                <m:t>𝑆</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Sub>
                            </m:e>
                          </m:d>
                        </m:e>
                      </m:func>
                      <m:r>
                        <a:rPr lang="es-ES_tradnl" b="0" i="1" smtClean="0">
                          <a:latin typeface="Cambria Math" panose="02040503050406030204" pitchFamily="18" charset="0"/>
                        </a:rPr>
                        <m:t>   </m:t>
                      </m:r>
                      <m:r>
                        <a:rPr lang="es-ES_tradnl" b="0" i="1" smtClean="0">
                          <a:latin typeface="Cambria Math" panose="02040503050406030204" pitchFamily="18" charset="0"/>
                        </a:rPr>
                        <m:t>𝑠𝑢𝑗𝑒𝑡𝑜</m:t>
                      </m:r>
                      <m:r>
                        <a:rPr lang="es-ES_tradnl" b="0" i="1" smtClean="0">
                          <a:latin typeface="Cambria Math" panose="02040503050406030204" pitchFamily="18" charset="0"/>
                        </a:rPr>
                        <m:t> </m:t>
                      </m:r>
                      <m:r>
                        <a:rPr lang="es-ES_tradnl" b="0" i="1" smtClean="0">
                          <a:latin typeface="Cambria Math" panose="02040503050406030204" pitchFamily="18" charset="0"/>
                        </a:rPr>
                        <m:t>𝑎</m:t>
                      </m:r>
                      <m:r>
                        <a:rPr lang="en-US" b="0" i="1" smtClean="0">
                          <a:latin typeface="Cambria Math" panose="02040503050406030204" pitchFamily="18" charset="0"/>
                        </a:rPr>
                        <m:t>   </m:t>
                      </m:r>
                      <m:d>
                        <m:dPr>
                          <m:begChr m:val="‖"/>
                          <m:endChr m:val="‖"/>
                          <m:ctrlPr>
                            <a:rPr lang="es-ES_tradnl"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1</m:t>
                              </m:r>
                            </m:sub>
                          </m:sSub>
                        </m:e>
                      </m:d>
                      <m:r>
                        <a:rPr lang="en-US" i="1" dirty="0">
                          <a:latin typeface="Cambria Math" panose="02040503050406030204" pitchFamily="18" charset="0"/>
                        </a:rPr>
                        <m:t>=1</m:t>
                      </m:r>
                    </m:oMath>
                  </m:oMathPara>
                </a14:m>
                <a:endParaRPr lang="es-ES_tradnl" dirty="0"/>
              </a:p>
              <a:p>
                <a:pPr>
                  <a:defRPr sz="4600">
                    <a:latin typeface="Graphik Compact Regular"/>
                    <a:ea typeface="Graphik Compact Regular"/>
                    <a:cs typeface="Graphik Compact Regular"/>
                    <a:sym typeface="Graphik Compact Regular"/>
                  </a:defRPr>
                </a:pPr>
                <a:r>
                  <a:rPr lang="es-ES_tradnl" dirty="0"/>
                  <a:t>Esto no es más que un problema de optimización que se resuelve con multiplicadores de Lagrange. </a:t>
                </a:r>
              </a:p>
            </p:txBody>
          </p:sp>
        </mc:Choice>
        <mc:Fallback xmlns="">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noRot="1" noChangeAspect="1" noMove="1" noResize="1" noEditPoints="1" noAdjustHandles="1" noChangeArrowheads="1" noChangeShapeType="1" noTextEdit="1"/>
              </p:cNvSpPr>
              <p:nvPr>
                <p:ph type="body" idx="1"/>
              </p:nvPr>
            </p:nvSpPr>
            <p:spPr>
              <a:xfrm>
                <a:off x="1295400" y="3710394"/>
                <a:ext cx="22360467" cy="8946827"/>
              </a:xfrm>
              <a:prstGeom prst="rect">
                <a:avLst/>
              </a:prstGeom>
              <a:blipFill>
                <a:blip r:embed="rId3"/>
                <a:stretch>
                  <a:fillRect l="-1363" t="-25816"/>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93</a:t>
            </a:fld>
            <a:endParaRPr lang="en-US" sz="2800" dirty="0"/>
          </a:p>
        </p:txBody>
      </p:sp>
    </p:spTree>
    <p:extLst>
      <p:ext uri="{BB962C8B-B14F-4D97-AF65-F5344CB8AC3E}">
        <p14:creationId xmlns:p14="http://schemas.microsoft.com/office/powerpoint/2010/main" val="1395950724"/>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Autofit/>
          </a:bodyPr>
          <a:lstStyle/>
          <a:p>
            <a:r>
              <a:rPr lang="es-ES_tradnl" sz="8000" dirty="0"/>
              <a:t>Análisis de componentes principales </a:t>
            </a:r>
          </a:p>
        </p:txBody>
      </p:sp>
      <mc:AlternateContent xmlns:mc="http://schemas.openxmlformats.org/markup-compatibility/2006" xmlns:a14="http://schemas.microsoft.com/office/drawing/2010/main">
        <mc:Choice Requires="a14">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2360467" cy="8946827"/>
              </a:xfrm>
              <a:prstGeom prst="rect">
                <a:avLst/>
              </a:prstGeom>
            </p:spPr>
            <p:txBody>
              <a:bodyPr>
                <a:normAutofit fontScale="92500"/>
              </a:bodyPr>
              <a:lstStyle/>
              <a:p>
                <a:pPr>
                  <a:defRPr sz="4600">
                    <a:latin typeface="Graphik Compact Regular"/>
                    <a:ea typeface="Graphik Compact Regular"/>
                    <a:cs typeface="Graphik Compact Regular"/>
                    <a:sym typeface="Graphik Compact Regular"/>
                  </a:defRPr>
                </a:pPr>
                <a:r>
                  <a:rPr lang="es-ES_tradnl" dirty="0"/>
                  <a:t>Encontrando el </a:t>
                </a:r>
                <a:r>
                  <a:rPr lang="es-ES_tradnl" dirty="0" err="1"/>
                  <a:t>Lagrangiano</a:t>
                </a:r>
                <a:r>
                  <a:rPr lang="es-ES_tradnl" dirty="0"/>
                  <a:t>, derivando e igualando a cero, nos queda el sistema:</a:t>
                </a:r>
                <a:br>
                  <a:rPr lang="es-ES_tradnl" dirty="0"/>
                </a:br>
                <a:endParaRPr lang="es-ES_tradnl" dirty="0"/>
              </a:p>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m>
                        <m:mPr>
                          <m:mcs>
                            <m:mc>
                              <m:mcPr>
                                <m:count m:val="1"/>
                                <m:mcJc m:val="center"/>
                              </m:mcPr>
                            </m:mc>
                          </m:mcs>
                          <m:ctrlPr>
                            <a:rPr lang="es-ES_tradnl" i="1" smtClean="0">
                              <a:latin typeface="Cambria Math" panose="02040503050406030204" pitchFamily="18" charset="0"/>
                            </a:rPr>
                          </m:ctrlPr>
                        </m:mPr>
                        <m:mr>
                          <m:e>
                            <m:r>
                              <m:rPr>
                                <m:brk m:alnAt="7"/>
                              </m:rPr>
                              <a:rPr lang="en-US" b="0" i="1" smtClean="0">
                                <a:latin typeface="Cambria Math" panose="02040503050406030204" pitchFamily="18" charset="0"/>
                              </a:rPr>
                              <m:t>𝑆</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𝜆</m:t>
                                </m:r>
                              </m:e>
                              <m:sub>
                                <m:r>
                                  <a:rPr lang="en-US" b="0" i="1" smtClean="0">
                                    <a:solidFill>
                                      <a:schemeClr val="tx1"/>
                                    </a:solidFill>
                                    <a:latin typeface="Cambria Math" panose="02040503050406030204" pitchFamily="18" charset="0"/>
                                  </a:rPr>
                                  <m:t>1</m:t>
                                </m:r>
                              </m:sub>
                            </m:sSub>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Sub>
                          </m:e>
                        </m:mr>
                        <m:mr>
                          <m:e>
                            <m:sSubSup>
                              <m:sSubSupPr>
                                <m:ctrlPr>
                                  <a:rPr lang="es-ES_tradnl"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𝑇</m:t>
                                </m:r>
                              </m:sup>
                            </m:sSubSup>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=1</m:t>
                            </m:r>
                          </m:e>
                        </m:mr>
                      </m:m>
                    </m:oMath>
                  </m:oMathPara>
                </a14:m>
                <a:endParaRPr lang="es-ES_tradnl" dirty="0"/>
              </a:p>
              <a:p>
                <a:pPr>
                  <a:defRPr sz="4600">
                    <a:latin typeface="Graphik Compact Regular"/>
                    <a:ea typeface="Graphik Compact Regular"/>
                    <a:cs typeface="Graphik Compact Regular"/>
                    <a:sym typeface="Graphik Compact Regular"/>
                  </a:defRPr>
                </a:pPr>
                <a:r>
                  <a:rPr lang="es-ES_tradnl" dirty="0"/>
                  <a:t>Esto no es más que la descomposición de valores y vectores propios.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Sub>
                  </m:oMath>
                </a14:m>
                <a:r>
                  <a:rPr lang="es-ES_tradnl" dirty="0"/>
                  <a:t> es un vector propio de la covarianza S de los datos, y el multiplicador de Lagrange es el valor propio:</a:t>
                </a:r>
              </a:p>
              <a:p>
                <a:pPr algn="ctr">
                  <a:defRPr sz="4600">
                    <a:latin typeface="Graphik Compact Regular"/>
                    <a:ea typeface="Graphik Compact Regular"/>
                    <a:cs typeface="Graphik Compact Regular"/>
                    <a:sym typeface="Graphik Compact Regular"/>
                  </a:defRPr>
                </a:pPr>
                <a:r>
                  <a:rPr lang="es-ES_tradnl" dirty="0"/>
                  <a:t> </a:t>
                </a:r>
                <a14:m>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𝑉</m:t>
                        </m:r>
                      </m:e>
                      <m:sub>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Sup>
                      <m:sSubSupPr>
                        <m:ctrlPr>
                          <a:rPr lang="es-ES_tradnl"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𝑇</m:t>
                        </m:r>
                      </m:sup>
                    </m:sSubSup>
                    <m:r>
                      <m:rPr>
                        <m:brk m:alnAt="7"/>
                      </m:rPr>
                      <a:rPr lang="en-US" b="0" i="1" smtClean="0">
                        <a:latin typeface="Cambria Math" panose="02040503050406030204" pitchFamily="18" charset="0"/>
                      </a:rPr>
                      <m:t>𝑆</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Sup>
                      <m:sSubSupPr>
                        <m:ctrlPr>
                          <a:rPr lang="es-ES_tradnl"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𝑇</m:t>
                        </m:r>
                      </m:sup>
                    </m:sSubSup>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𝜆</m:t>
                        </m:r>
                      </m:e>
                      <m:sub>
                        <m:r>
                          <a:rPr lang="en-US" i="1">
                            <a:solidFill>
                              <a:schemeClr val="tx1"/>
                            </a:solidFill>
                            <a:latin typeface="Cambria Math" panose="02040503050406030204" pitchFamily="18" charset="0"/>
                          </a:rPr>
                          <m:t>1</m:t>
                        </m:r>
                      </m:sub>
                    </m:s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oMath>
                </a14:m>
                <a:r>
                  <a:rPr lang="es-ES_tradnl"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𝜆</m:t>
                        </m:r>
                      </m:e>
                      <m:sub>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 </m:t>
                    </m:r>
                    <m:sSubSup>
                      <m:sSubSupPr>
                        <m:ctrlPr>
                          <a:rPr lang="es-ES_tradnl"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𝑇</m:t>
                        </m:r>
                      </m:sup>
                    </m:sSubSup>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𝜆</m:t>
                        </m:r>
                      </m:e>
                      <m:sub>
                        <m:r>
                          <a:rPr lang="en-US" i="1">
                            <a:solidFill>
                              <a:schemeClr val="tx1"/>
                            </a:solidFill>
                            <a:latin typeface="Cambria Math" panose="02040503050406030204" pitchFamily="18" charset="0"/>
                          </a:rPr>
                          <m:t>1</m:t>
                        </m:r>
                      </m:sub>
                    </m:sSub>
                  </m:oMath>
                </a14:m>
                <a:endParaRPr lang="en-US" dirty="0">
                  <a:solidFill>
                    <a:schemeClr val="tx1"/>
                  </a:solidFill>
                </a:endParaRPr>
              </a:p>
              <a:p>
                <a:pPr>
                  <a:defRPr sz="4600">
                    <a:latin typeface="Graphik Compact Regular"/>
                    <a:ea typeface="Graphik Compact Regular"/>
                    <a:cs typeface="Graphik Compact Regular"/>
                    <a:sym typeface="Graphik Compact Regular"/>
                  </a:defRPr>
                </a:pPr>
                <a:r>
                  <a:rPr lang="es-ES_tradnl" dirty="0"/>
                  <a:t>Es decir, es la varianza de los datos proyectados en un sub-espacio de una dimensión. </a:t>
                </a:r>
              </a:p>
            </p:txBody>
          </p:sp>
        </mc:Choice>
        <mc:Fallback xmlns="">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noRot="1" noChangeAspect="1" noMove="1" noResize="1" noEditPoints="1" noAdjustHandles="1" noChangeArrowheads="1" noChangeShapeType="1" noTextEdit="1"/>
              </p:cNvSpPr>
              <p:nvPr>
                <p:ph type="body" idx="1"/>
              </p:nvPr>
            </p:nvSpPr>
            <p:spPr>
              <a:xfrm>
                <a:off x="1295400" y="3710394"/>
                <a:ext cx="22360467" cy="8946827"/>
              </a:xfrm>
              <a:prstGeom prst="rect">
                <a:avLst/>
              </a:prstGeom>
              <a:blipFill>
                <a:blip r:embed="rId3"/>
                <a:stretch>
                  <a:fillRect l="-1306" t="-1418"/>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94</a:t>
            </a:fld>
            <a:endParaRPr lang="en-US" sz="2800" dirty="0"/>
          </a:p>
        </p:txBody>
      </p:sp>
      <p:pic>
        <p:nvPicPr>
          <p:cNvPr id="5" name="Picture 4">
            <a:extLst>
              <a:ext uri="{FF2B5EF4-FFF2-40B4-BE49-F238E27FC236}">
                <a16:creationId xmlns:a16="http://schemas.microsoft.com/office/drawing/2014/main" id="{FD141760-915A-7792-512F-7C190D9A3404}"/>
              </a:ext>
            </a:extLst>
          </p:cNvPr>
          <p:cNvPicPr>
            <a:picLocks noChangeAspect="1"/>
          </p:cNvPicPr>
          <p:nvPr/>
        </p:nvPicPr>
        <p:blipFill rotWithShape="1">
          <a:blip r:embed="rId4">
            <a:extLst>
              <a:ext uri="{28A0092B-C50C-407E-A947-70E740481C1C}">
                <a14:useLocalDpi xmlns:a14="http://schemas.microsoft.com/office/drawing/2010/main" val="0"/>
              </a:ext>
            </a:extLst>
          </a:blip>
          <a:srcRect l="16905" t="24856" r="3134" b="34721"/>
          <a:stretch/>
        </p:blipFill>
        <p:spPr>
          <a:xfrm>
            <a:off x="16286460" y="10752667"/>
            <a:ext cx="7321770" cy="2963333"/>
          </a:xfrm>
          <a:prstGeom prst="rect">
            <a:avLst/>
          </a:prstGeom>
        </p:spPr>
      </p:pic>
    </p:spTree>
    <p:extLst>
      <p:ext uri="{BB962C8B-B14F-4D97-AF65-F5344CB8AC3E}">
        <p14:creationId xmlns:p14="http://schemas.microsoft.com/office/powerpoint/2010/main" val="305504747"/>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Autofit/>
          </a:bodyPr>
          <a:lstStyle/>
          <a:p>
            <a:r>
              <a:rPr lang="es-ES_tradnl" sz="8000" dirty="0"/>
              <a:t>Análisis de componentes principales </a:t>
            </a:r>
          </a:p>
        </p:txBody>
      </p:sp>
      <mc:AlternateContent xmlns:mc="http://schemas.openxmlformats.org/markup-compatibility/2006" xmlns:a14="http://schemas.microsoft.com/office/drawing/2010/main">
        <mc:Choice Requires="a14">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2360467" cy="8946827"/>
              </a:xfrm>
              <a:prstGeom prst="rect">
                <a:avLst/>
              </a:prstGeom>
            </p:spPr>
            <p:txBody>
              <a:bodyPr>
                <a:normAutofit fontScale="92500"/>
              </a:bodyPr>
              <a:lstStyle/>
              <a:p>
                <a:pPr>
                  <a:defRPr sz="4600">
                    <a:latin typeface="Graphik Compact Regular"/>
                    <a:ea typeface="Graphik Compact Regular"/>
                    <a:cs typeface="Graphik Compact Regular"/>
                    <a:sym typeface="Graphik Compact Regular"/>
                  </a:defRPr>
                </a:pPr>
                <a:r>
                  <a:rPr lang="es-ES_tradnl" dirty="0"/>
                  <a:t>Encontrando el </a:t>
                </a:r>
                <a:r>
                  <a:rPr lang="es-ES_tradnl" dirty="0" err="1"/>
                  <a:t>Lagrangiano</a:t>
                </a:r>
                <a:r>
                  <a:rPr lang="es-ES_tradnl" dirty="0"/>
                  <a:t>, derivando e igualando a cero, nos queda el sistema:</a:t>
                </a:r>
                <a:br>
                  <a:rPr lang="es-ES_tradnl" dirty="0"/>
                </a:br>
                <a:endParaRPr lang="es-ES_tradnl" dirty="0"/>
              </a:p>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m>
                        <m:mPr>
                          <m:mcs>
                            <m:mc>
                              <m:mcPr>
                                <m:count m:val="1"/>
                                <m:mcJc m:val="center"/>
                              </m:mcPr>
                            </m:mc>
                          </m:mcs>
                          <m:ctrlPr>
                            <a:rPr lang="es-ES_tradnl" i="1" smtClean="0">
                              <a:latin typeface="Cambria Math" panose="02040503050406030204" pitchFamily="18" charset="0"/>
                            </a:rPr>
                          </m:ctrlPr>
                        </m:mPr>
                        <m:mr>
                          <m:e>
                            <m:r>
                              <m:rPr>
                                <m:brk m:alnAt="7"/>
                              </m:rPr>
                              <a:rPr lang="en-US" b="0" i="1" smtClean="0">
                                <a:latin typeface="Cambria Math" panose="02040503050406030204" pitchFamily="18" charset="0"/>
                              </a:rPr>
                              <m:t>𝑆</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𝜆</m:t>
                                </m:r>
                              </m:e>
                              <m:sub>
                                <m:r>
                                  <a:rPr lang="en-US" b="0" i="1" smtClean="0">
                                    <a:solidFill>
                                      <a:schemeClr val="tx1"/>
                                    </a:solidFill>
                                    <a:latin typeface="Cambria Math" panose="02040503050406030204" pitchFamily="18" charset="0"/>
                                  </a:rPr>
                                  <m:t>1</m:t>
                                </m:r>
                              </m:sub>
                            </m:sSub>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Sub>
                          </m:e>
                        </m:mr>
                        <m:mr>
                          <m:e>
                            <m:sSubSup>
                              <m:sSubSupPr>
                                <m:ctrlPr>
                                  <a:rPr lang="es-ES_tradnl"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𝑇</m:t>
                                </m:r>
                              </m:sup>
                            </m:sSubSup>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=1</m:t>
                            </m:r>
                          </m:e>
                        </m:mr>
                      </m:m>
                    </m:oMath>
                  </m:oMathPara>
                </a14:m>
                <a:endParaRPr lang="es-ES_tradnl" dirty="0"/>
              </a:p>
              <a:p>
                <a:pPr>
                  <a:defRPr sz="4600">
                    <a:latin typeface="Graphik Compact Regular"/>
                    <a:ea typeface="Graphik Compact Regular"/>
                    <a:cs typeface="Graphik Compact Regular"/>
                    <a:sym typeface="Graphik Compact Regular"/>
                  </a:defRPr>
                </a:pPr>
                <a:r>
                  <a:rPr lang="es-ES_tradnl" dirty="0"/>
                  <a:t>Esto no es más que la descomposición de valores y vectores propios.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Sub>
                  </m:oMath>
                </a14:m>
                <a:r>
                  <a:rPr lang="es-ES_tradnl" dirty="0"/>
                  <a:t> es un vector propio de la covarianza S de los datos, y el multiplicador de Lagrange es el valor propio:</a:t>
                </a:r>
              </a:p>
              <a:p>
                <a:pPr algn="ctr">
                  <a:defRPr sz="4600">
                    <a:latin typeface="Graphik Compact Regular"/>
                    <a:ea typeface="Graphik Compact Regular"/>
                    <a:cs typeface="Graphik Compact Regular"/>
                    <a:sym typeface="Graphik Compact Regular"/>
                  </a:defRPr>
                </a:pPr>
                <a:r>
                  <a:rPr lang="es-ES_tradnl" dirty="0"/>
                  <a:t> </a:t>
                </a:r>
                <a14:m>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𝑉</m:t>
                        </m:r>
                      </m:e>
                      <m:sub>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Sup>
                      <m:sSubSupPr>
                        <m:ctrlPr>
                          <a:rPr lang="es-ES_tradnl"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𝑇</m:t>
                        </m:r>
                      </m:sup>
                    </m:sSubSup>
                    <m:r>
                      <m:rPr>
                        <m:brk m:alnAt="7"/>
                      </m:rPr>
                      <a:rPr lang="en-US" b="0" i="1" smtClean="0">
                        <a:latin typeface="Cambria Math" panose="02040503050406030204" pitchFamily="18" charset="0"/>
                      </a:rPr>
                      <m:t>𝑆</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Sup>
                      <m:sSubSupPr>
                        <m:ctrlPr>
                          <a:rPr lang="es-ES_tradnl"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𝑇</m:t>
                        </m:r>
                      </m:sup>
                    </m:sSubSup>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𝜆</m:t>
                        </m:r>
                      </m:e>
                      <m:sub>
                        <m:r>
                          <a:rPr lang="en-US" i="1">
                            <a:solidFill>
                              <a:schemeClr val="tx1"/>
                            </a:solidFill>
                            <a:latin typeface="Cambria Math" panose="02040503050406030204" pitchFamily="18" charset="0"/>
                          </a:rPr>
                          <m:t>1</m:t>
                        </m:r>
                      </m:sub>
                    </m:s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oMath>
                </a14:m>
                <a:r>
                  <a:rPr lang="es-ES_tradnl"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𝜆</m:t>
                        </m:r>
                      </m:e>
                      <m:sub>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 </m:t>
                    </m:r>
                    <m:sSubSup>
                      <m:sSubSupPr>
                        <m:ctrlPr>
                          <a:rPr lang="es-ES_tradnl"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𝑇</m:t>
                        </m:r>
                      </m:sup>
                    </m:sSubSup>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𝜆</m:t>
                        </m:r>
                      </m:e>
                      <m:sub>
                        <m:r>
                          <a:rPr lang="en-US" i="1">
                            <a:solidFill>
                              <a:schemeClr val="tx1"/>
                            </a:solidFill>
                            <a:latin typeface="Cambria Math" panose="02040503050406030204" pitchFamily="18" charset="0"/>
                          </a:rPr>
                          <m:t>1</m:t>
                        </m:r>
                      </m:sub>
                    </m:sSub>
                  </m:oMath>
                </a14:m>
                <a:endParaRPr lang="en-US" dirty="0">
                  <a:solidFill>
                    <a:schemeClr val="tx1"/>
                  </a:solidFill>
                </a:endParaRPr>
              </a:p>
              <a:p>
                <a:pPr>
                  <a:defRPr sz="4600">
                    <a:latin typeface="Graphik Compact Regular"/>
                    <a:ea typeface="Graphik Compact Regular"/>
                    <a:cs typeface="Graphik Compact Regular"/>
                    <a:sym typeface="Graphik Compact Regular"/>
                  </a:defRPr>
                </a:pPr>
                <a:r>
                  <a:rPr lang="es-ES_tradnl" dirty="0"/>
                  <a:t>Es decir, es la varianza de los datos proyectados en un sub-espacio de una dimensión. </a:t>
                </a:r>
              </a:p>
            </p:txBody>
          </p:sp>
        </mc:Choice>
        <mc:Fallback xmlns="">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noRot="1" noChangeAspect="1" noMove="1" noResize="1" noEditPoints="1" noAdjustHandles="1" noChangeArrowheads="1" noChangeShapeType="1" noTextEdit="1"/>
              </p:cNvSpPr>
              <p:nvPr>
                <p:ph type="body" idx="1"/>
              </p:nvPr>
            </p:nvSpPr>
            <p:spPr>
              <a:xfrm>
                <a:off x="1295400" y="3710394"/>
                <a:ext cx="22360467" cy="8946827"/>
              </a:xfrm>
              <a:prstGeom prst="rect">
                <a:avLst/>
              </a:prstGeom>
              <a:blipFill>
                <a:blip r:embed="rId3"/>
                <a:stretch>
                  <a:fillRect l="-1306" t="-1418"/>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95</a:t>
            </a:fld>
            <a:endParaRPr lang="en-US" sz="2800" dirty="0"/>
          </a:p>
        </p:txBody>
      </p:sp>
      <p:pic>
        <p:nvPicPr>
          <p:cNvPr id="4" name="Picture 3">
            <a:extLst>
              <a:ext uri="{FF2B5EF4-FFF2-40B4-BE49-F238E27FC236}">
                <a16:creationId xmlns:a16="http://schemas.microsoft.com/office/drawing/2014/main" id="{2839DD8A-C4E6-2BF9-09DE-5FBBC73E656E}"/>
              </a:ext>
            </a:extLst>
          </p:cNvPr>
          <p:cNvPicPr>
            <a:picLocks noChangeAspect="1"/>
          </p:cNvPicPr>
          <p:nvPr/>
        </p:nvPicPr>
        <p:blipFill rotWithShape="1">
          <a:blip r:embed="rId4">
            <a:extLst>
              <a:ext uri="{28A0092B-C50C-407E-A947-70E740481C1C}">
                <a14:useLocalDpi xmlns:a14="http://schemas.microsoft.com/office/drawing/2010/main" val="0"/>
              </a:ext>
            </a:extLst>
          </a:blip>
          <a:srcRect l="16905" t="24856" r="3134" b="34721"/>
          <a:stretch/>
        </p:blipFill>
        <p:spPr>
          <a:xfrm>
            <a:off x="16286460" y="10752667"/>
            <a:ext cx="7321770" cy="2963333"/>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8029922-4E11-515F-019D-6AC9C2A04A81}"/>
                  </a:ext>
                </a:extLst>
              </p:cNvPr>
              <p:cNvSpPr txBox="1"/>
              <p:nvPr/>
            </p:nvSpPr>
            <p:spPr>
              <a:xfrm>
                <a:off x="6711979" y="11001790"/>
                <a:ext cx="9054851" cy="1091581"/>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ea typeface="Cambria Math" panose="02040503050406030204" pitchFamily="18" charset="0"/>
                          </a:rPr>
                          <m:t>𝜙</m:t>
                        </m:r>
                      </m:e>
                      <m:sub>
                        <m:r>
                          <a:rPr lang="en-US" sz="3600" i="1">
                            <a:solidFill>
                              <a:schemeClr val="tx1"/>
                            </a:solidFill>
                            <a:latin typeface="Cambria Math" panose="02040503050406030204" pitchFamily="18" charset="0"/>
                          </a:rPr>
                          <m:t>1</m:t>
                        </m:r>
                      </m:sub>
                    </m:sSub>
                  </m:oMath>
                </a14:m>
                <a:r>
                  <a:rPr kumimoji="0" lang="es-ES_tradnl" sz="3600" b="0" i="0" u="none" strike="noStrike" cap="none" spc="-26" normalizeH="0" baseline="0" dirty="0">
                    <a:ln>
                      <a:noFill/>
                    </a:ln>
                    <a:solidFill>
                      <a:srgbClr val="000000"/>
                    </a:solidFill>
                    <a:effectLst/>
                    <a:uFillTx/>
                    <a:sym typeface="Graphik Compact Regular"/>
                  </a:rPr>
                  <a:t> es la dirección </a:t>
                </a:r>
              </a:p>
              <a:p>
                <a:pPr marL="0" marR="0" indent="0" algn="ctr" defTabSz="821531" rtl="0" fontAlgn="auto" latinLnBrk="0" hangingPunct="0">
                  <a:lnSpc>
                    <a:spcPct val="80000"/>
                  </a:lnSpc>
                  <a:spcBef>
                    <a:spcPts val="400"/>
                  </a:spcBef>
                  <a:spcAft>
                    <a:spcPts val="0"/>
                  </a:spcAft>
                  <a:buClrTx/>
                  <a:buSzTx/>
                  <a:buFontTx/>
                  <a:buNone/>
                  <a:tabLst>
                    <a:tab pos="812800" algn="l"/>
                  </a:tabLst>
                </a:pPr>
                <a14:m>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ea typeface="Cambria Math" panose="02040503050406030204" pitchFamily="18" charset="0"/>
                          </a:rPr>
                          <m:t>𝜆</m:t>
                        </m:r>
                      </m:e>
                      <m:sub>
                        <m:r>
                          <a:rPr lang="en-US" sz="3600" i="1">
                            <a:solidFill>
                              <a:schemeClr val="tx1"/>
                            </a:solidFill>
                            <a:latin typeface="Cambria Math" panose="02040503050406030204" pitchFamily="18" charset="0"/>
                          </a:rPr>
                          <m:t>1</m:t>
                        </m:r>
                      </m:sub>
                    </m:sSub>
                  </m:oMath>
                </a14:m>
                <a:r>
                  <a:rPr kumimoji="0" lang="es-ES_tradnl" sz="3600" b="0" i="0" u="none" strike="noStrike" cap="none" spc="-26" normalizeH="0" baseline="0" dirty="0">
                    <a:ln>
                      <a:noFill/>
                    </a:ln>
                    <a:solidFill>
                      <a:srgbClr val="000000"/>
                    </a:solidFill>
                    <a:effectLst/>
                    <a:uFillTx/>
                    <a:sym typeface="Graphik Compact Regular"/>
                  </a:rPr>
                  <a:t> es</a:t>
                </a:r>
                <a:r>
                  <a:rPr kumimoji="0" lang="es-ES_tradnl" sz="3600" b="0" i="0" u="none" strike="noStrike" cap="none" spc="-26" normalizeH="0" dirty="0">
                    <a:ln>
                      <a:noFill/>
                    </a:ln>
                    <a:solidFill>
                      <a:srgbClr val="000000"/>
                    </a:solidFill>
                    <a:effectLst/>
                    <a:uFillTx/>
                    <a:sym typeface="Graphik Compact Regular"/>
                  </a:rPr>
                  <a:t> el largo del vector relacionado a la varianza</a:t>
                </a:r>
                <a:r>
                  <a:rPr kumimoji="0" lang="es-ES_tradnl" sz="3600" b="0" i="0" u="none" strike="noStrike" cap="none" spc="-26" normalizeH="0" baseline="0" dirty="0">
                    <a:ln>
                      <a:noFill/>
                    </a:ln>
                    <a:solidFill>
                      <a:srgbClr val="000000"/>
                    </a:solidFill>
                    <a:effectLst/>
                    <a:uFillTx/>
                    <a:sym typeface="Graphik Compact Regular"/>
                  </a:rPr>
                  <a:t> </a:t>
                </a:r>
              </a:p>
            </p:txBody>
          </p:sp>
        </mc:Choice>
        <mc:Fallback xmlns="">
          <p:sp>
            <p:nvSpPr>
              <p:cNvPr id="5" name="TextBox 4">
                <a:extLst>
                  <a:ext uri="{FF2B5EF4-FFF2-40B4-BE49-F238E27FC236}">
                    <a16:creationId xmlns:a16="http://schemas.microsoft.com/office/drawing/2014/main" id="{38029922-4E11-515F-019D-6AC9C2A04A81}"/>
                  </a:ext>
                </a:extLst>
              </p:cNvPr>
              <p:cNvSpPr txBox="1">
                <a:spLocks noRot="1" noChangeAspect="1" noMove="1" noResize="1" noEditPoints="1" noAdjustHandles="1" noChangeArrowheads="1" noChangeShapeType="1" noTextEdit="1"/>
              </p:cNvSpPr>
              <p:nvPr/>
            </p:nvSpPr>
            <p:spPr>
              <a:xfrm>
                <a:off x="6711979" y="11001790"/>
                <a:ext cx="9054851" cy="1091581"/>
              </a:xfrm>
              <a:prstGeom prst="rect">
                <a:avLst/>
              </a:prstGeom>
              <a:blipFill>
                <a:blip r:embed="rId5"/>
                <a:stretch>
                  <a:fillRect l="-559" t="-11111" r="-1816" b="-16667"/>
                </a:stretch>
              </a:blipFill>
              <a:ln w="38100" cap="flat">
                <a:solidFill>
                  <a:srgbClr val="00B0F0"/>
                </a:solidFill>
                <a:miter lim="400000"/>
              </a:ln>
              <a:effectLst/>
            </p:spPr>
            <p:txBody>
              <a:bodyPr/>
              <a:lstStyle/>
              <a:p>
                <a:r>
                  <a:rPr lang="es-ES_tradnl">
                    <a:noFill/>
                  </a:rPr>
                  <a:t> </a:t>
                </a:r>
              </a:p>
            </p:txBody>
          </p:sp>
        </mc:Fallback>
      </mc:AlternateContent>
      <p:sp>
        <p:nvSpPr>
          <p:cNvPr id="6" name="Left Brace 5">
            <a:extLst>
              <a:ext uri="{FF2B5EF4-FFF2-40B4-BE49-F238E27FC236}">
                <a16:creationId xmlns:a16="http://schemas.microsoft.com/office/drawing/2014/main" id="{B62DAB9A-0C30-C335-347B-0DE78FA14B53}"/>
              </a:ext>
            </a:extLst>
          </p:cNvPr>
          <p:cNvSpPr/>
          <p:nvPr/>
        </p:nvSpPr>
        <p:spPr>
          <a:xfrm rot="4217834">
            <a:off x="21525900" y="9441163"/>
            <a:ext cx="452656" cy="3666548"/>
          </a:xfrm>
          <a:prstGeom prst="leftBrace">
            <a:avLst/>
          </a:prstGeom>
          <a:ln w="57150">
            <a:solidFill>
              <a:srgbClr val="00B0F0"/>
            </a:solidFill>
          </a:ln>
        </p:spPr>
        <p:style>
          <a:lnRef idx="1">
            <a:schemeClr val="accent3"/>
          </a:lnRef>
          <a:fillRef idx="0">
            <a:schemeClr val="accent3"/>
          </a:fillRef>
          <a:effectRef idx="0">
            <a:schemeClr val="accent3"/>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s-ES_tradnl" sz="1800" b="0" i="0" u="none" strike="noStrike" cap="none" spc="0" normalizeH="0" baseline="0">
              <a:ln>
                <a:noFill/>
              </a:ln>
              <a:solidFill>
                <a:srgbClr val="000000"/>
              </a:solidFill>
              <a:effectLst/>
              <a:uFillTx/>
            </a:endParaRPr>
          </a:p>
        </p:txBody>
      </p:sp>
      <p:cxnSp>
        <p:nvCxnSpPr>
          <p:cNvPr id="8" name="Straight Arrow Connector 7">
            <a:extLst>
              <a:ext uri="{FF2B5EF4-FFF2-40B4-BE49-F238E27FC236}">
                <a16:creationId xmlns:a16="http://schemas.microsoft.com/office/drawing/2014/main" id="{4737E478-3D83-ABB0-A654-FA101E968A62}"/>
              </a:ext>
            </a:extLst>
          </p:cNvPr>
          <p:cNvCxnSpPr>
            <a:cxnSpLocks/>
            <a:endCxn id="5" idx="3"/>
          </p:cNvCxnSpPr>
          <p:nvPr/>
        </p:nvCxnSpPr>
        <p:spPr>
          <a:xfrm flipH="1">
            <a:off x="15766830" y="11001790"/>
            <a:ext cx="5873970" cy="545791"/>
          </a:xfrm>
          <a:prstGeom prst="straightConnector1">
            <a:avLst/>
          </a:prstGeom>
          <a:ln w="57150">
            <a:solidFill>
              <a:srgbClr val="00B0F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88706173"/>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Autofit/>
          </a:bodyPr>
          <a:lstStyle/>
          <a:p>
            <a:r>
              <a:rPr lang="es-ES_tradnl" sz="8000" dirty="0"/>
              <a:t>Análisis de componentes principales </a:t>
            </a:r>
          </a:p>
        </p:txBody>
      </p:sp>
      <mc:AlternateContent xmlns:mc="http://schemas.openxmlformats.org/markup-compatibility/2006" xmlns:a14="http://schemas.microsoft.com/office/drawing/2010/main">
        <mc:Choice Requires="a14">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2360467" cy="8946827"/>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De forma similar podemos extender a M componentes principales, es decir buscar M vectores propios y valores propios.  </a:t>
                </a:r>
              </a:p>
              <a:p>
                <a:pPr>
                  <a:defRPr sz="4600">
                    <a:latin typeface="Graphik Compact Regular"/>
                    <a:ea typeface="Graphik Compact Regular"/>
                    <a:cs typeface="Graphik Compact Regular"/>
                    <a:sym typeface="Graphik Compact Regular"/>
                  </a:defRPr>
                </a:pPr>
                <a:r>
                  <a:rPr lang="es-ES_tradnl" dirty="0"/>
                  <a:t>Para determinar el orden de los componentes, se ordenan los valores de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𝜆</m:t>
                        </m:r>
                      </m:e>
                      <m:sub>
                        <m:r>
                          <a:rPr lang="en-US" b="0" i="1" smtClean="0">
                            <a:solidFill>
                              <a:schemeClr val="tx1"/>
                            </a:solidFill>
                            <a:latin typeface="Cambria Math" panose="02040503050406030204" pitchFamily="18" charset="0"/>
                            <a:ea typeface="Cambria Math" panose="02040503050406030204" pitchFamily="18" charset="0"/>
                          </a:rPr>
                          <m:t>𝑚</m:t>
                        </m:r>
                      </m:sub>
                    </m:sSub>
                    <m:r>
                      <a:rPr lang="en-US" b="0" i="1" smtClean="0">
                        <a:solidFill>
                          <a:schemeClr val="tx1"/>
                        </a:solidFill>
                        <a:latin typeface="Cambria Math" panose="02040503050406030204" pitchFamily="18" charset="0"/>
                      </a:rPr>
                      <m:t> </m:t>
                    </m:r>
                  </m:oMath>
                </a14:m>
                <a:r>
                  <a:rPr lang="es-ES_tradnl" dirty="0"/>
                  <a:t>de mayor a menor. Y la varianza explicada por lo primeros M componentes es:</a:t>
                </a:r>
              </a:p>
              <a:p>
                <a:pPr algn="ctr">
                  <a:defRPr sz="4600">
                    <a:latin typeface="Graphik Compact Regular"/>
                    <a:ea typeface="Graphik Compact Regular"/>
                    <a:cs typeface="Graphik Compact Regular"/>
                    <a:sym typeface="Graphik Compact Regular"/>
                  </a:defRPr>
                </a:pPr>
                <a:r>
                  <a:rPr lang="es-ES_tradnl" dirty="0"/>
                  <a:t>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𝑀</m:t>
                        </m:r>
                      </m:sub>
                    </m:sSub>
                    <m:r>
                      <a:rPr lang="en-US" b="0" i="1" smtClean="0">
                        <a:solidFill>
                          <a:schemeClr val="tx1"/>
                        </a:solidFill>
                        <a:latin typeface="Cambria Math" panose="02040503050406030204" pitchFamily="18" charset="0"/>
                      </a:rPr>
                      <m:t>=</m:t>
                    </m:r>
                    <m:nary>
                      <m:naryPr>
                        <m:chr m:val="∑"/>
                        <m:ctrlPr>
                          <a:rPr lang="en-US" b="0"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𝑚</m:t>
                        </m:r>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𝑀</m:t>
                        </m:r>
                      </m:sup>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𝜆</m:t>
                            </m:r>
                          </m:e>
                          <m:sub>
                            <m:r>
                              <a:rPr lang="en-US" i="1">
                                <a:solidFill>
                                  <a:schemeClr val="tx1"/>
                                </a:solidFill>
                                <a:latin typeface="Cambria Math" panose="02040503050406030204" pitchFamily="18" charset="0"/>
                                <a:ea typeface="Cambria Math" panose="02040503050406030204" pitchFamily="18" charset="0"/>
                              </a:rPr>
                              <m:t>𝑚</m:t>
                            </m:r>
                          </m:sub>
                        </m:sSub>
                      </m:e>
                    </m:nary>
                  </m:oMath>
                </a14:m>
                <a:r>
                  <a:rPr lang="es-ES_tradnl" dirty="0"/>
                  <a:t> </a:t>
                </a:r>
              </a:p>
              <a:p>
                <a:pPr>
                  <a:defRPr sz="4600">
                    <a:latin typeface="Graphik Compact Regular"/>
                    <a:ea typeface="Graphik Compact Regular"/>
                    <a:cs typeface="Graphik Compact Regular"/>
                    <a:sym typeface="Graphik Compact Regular"/>
                  </a:defRPr>
                </a:pPr>
                <a:r>
                  <a:rPr lang="es-ES_tradnl" dirty="0"/>
                  <a:t>La varianza perdida se calcula como: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𝐽</m:t>
                        </m:r>
                      </m:e>
                      <m:sub>
                        <m:r>
                          <a:rPr lang="en-US" b="0" i="1" smtClean="0">
                            <a:solidFill>
                              <a:schemeClr val="tx1"/>
                            </a:solidFill>
                            <a:latin typeface="Cambria Math" panose="02040503050406030204" pitchFamily="18" charset="0"/>
                          </a:rPr>
                          <m:t>𝑀</m:t>
                        </m:r>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𝐷</m:t>
                        </m:r>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i="1">
                            <a:solidFill>
                              <a:schemeClr val="tx1"/>
                            </a:solidFill>
                            <a:latin typeface="Cambria Math" panose="02040503050406030204" pitchFamily="18" charset="0"/>
                          </a:rPr>
                          <m:t>𝑀</m:t>
                        </m:r>
                      </m:sub>
                    </m:sSub>
                  </m:oMath>
                </a14:m>
                <a:r>
                  <a:rPr lang="es-ES_tradnl" dirty="0"/>
                  <a:t>, donde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i="1">
                            <a:solidFill>
                              <a:schemeClr val="tx1"/>
                            </a:solidFill>
                            <a:latin typeface="Cambria Math" panose="02040503050406030204" pitchFamily="18" charset="0"/>
                          </a:rPr>
                          <m:t>𝐷</m:t>
                        </m:r>
                      </m:sub>
                    </m:sSub>
                  </m:oMath>
                </a14:m>
                <a:r>
                  <a:rPr lang="es-ES_tradnl" dirty="0"/>
                  <a:t> es la varianza de los datos.</a:t>
                </a:r>
              </a:p>
              <a:p>
                <a:pPr>
                  <a:defRPr sz="4600">
                    <a:latin typeface="Graphik Compact Regular"/>
                    <a:ea typeface="Graphik Compact Regular"/>
                    <a:cs typeface="Graphik Compact Regular"/>
                    <a:sym typeface="Graphik Compact Regular"/>
                  </a:defRPr>
                </a:pPr>
                <a:r>
                  <a:rPr lang="es-ES_tradnl" dirty="0"/>
                  <a:t>O la varianza relativa perdida: </a:t>
                </a:r>
                <a14:m>
                  <m:oMath xmlns:m="http://schemas.openxmlformats.org/officeDocument/2006/math">
                    <m:r>
                      <a:rPr lang="en-US" b="0" i="1" smtClean="0">
                        <a:solidFill>
                          <a:schemeClr val="tx1"/>
                        </a:solidFill>
                        <a:latin typeface="Cambria Math" panose="02040503050406030204" pitchFamily="18" charset="0"/>
                      </a:rPr>
                      <m:t>1−</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i="1">
                            <a:solidFill>
                              <a:schemeClr val="tx1"/>
                            </a:solidFill>
                            <a:latin typeface="Cambria Math" panose="02040503050406030204" pitchFamily="18" charset="0"/>
                          </a:rPr>
                          <m:t>𝑀</m:t>
                        </m:r>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i="1">
                            <a:solidFill>
                              <a:schemeClr val="tx1"/>
                            </a:solidFill>
                            <a:latin typeface="Cambria Math" panose="02040503050406030204" pitchFamily="18" charset="0"/>
                          </a:rPr>
                          <m:t>𝐷</m:t>
                        </m:r>
                      </m:sub>
                    </m:sSub>
                  </m:oMath>
                </a14:m>
                <a:endParaRPr lang="es-ES_tradnl" dirty="0"/>
              </a:p>
            </p:txBody>
          </p:sp>
        </mc:Choice>
        <mc:Fallback xmlns="">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noRot="1" noChangeAspect="1" noMove="1" noResize="1" noEditPoints="1" noAdjustHandles="1" noChangeArrowheads="1" noChangeShapeType="1" noTextEdit="1"/>
              </p:cNvSpPr>
              <p:nvPr>
                <p:ph type="body" idx="1"/>
              </p:nvPr>
            </p:nvSpPr>
            <p:spPr>
              <a:xfrm>
                <a:off x="1295400" y="3710394"/>
                <a:ext cx="22360467" cy="8946827"/>
              </a:xfrm>
              <a:prstGeom prst="rect">
                <a:avLst/>
              </a:prstGeom>
              <a:blipFill>
                <a:blip r:embed="rId3"/>
                <a:stretch>
                  <a:fillRect l="-1363" t="-1418" r="-1647"/>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96</a:t>
            </a:fld>
            <a:endParaRPr lang="en-US" sz="2800" dirty="0"/>
          </a:p>
        </p:txBody>
      </p:sp>
    </p:spTree>
    <p:extLst>
      <p:ext uri="{BB962C8B-B14F-4D97-AF65-F5344CB8AC3E}">
        <p14:creationId xmlns:p14="http://schemas.microsoft.com/office/powerpoint/2010/main" val="3538821808"/>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VAMOS A PRÁCTICAR UN POCO…"/>
          <p:cNvSpPr txBox="1">
            <a:spLocks noGrp="1"/>
          </p:cNvSpPr>
          <p:nvPr>
            <p:ph type="body" sz="half" idx="1"/>
          </p:nvPr>
        </p:nvSpPr>
        <p:spPr>
          <a:prstGeom prst="rect">
            <a:avLst/>
          </a:prstGeom>
        </p:spPr>
        <p:txBody>
          <a:bodyPr/>
          <a:lstStyle>
            <a:lvl1pPr>
              <a:defRPr sz="5400" b="0" spc="-215">
                <a:solidFill>
                  <a:srgbClr val="FFFFFF"/>
                </a:solidFill>
                <a:latin typeface="Graphik Compact Bold"/>
                <a:ea typeface="Graphik Compact Bold"/>
                <a:cs typeface="Graphik Compact Bold"/>
                <a:sym typeface="Graphik Compact Bold"/>
              </a:defRPr>
            </a:lvl1pPr>
          </a:lstStyle>
          <a:p>
            <a:r>
              <a:rPr dirty="0">
                <a:solidFill>
                  <a:schemeClr val="tx1"/>
                </a:solidFill>
              </a:rPr>
              <a:t>VAMOS A PRÁCTICAR UN POCO…</a:t>
            </a:r>
          </a:p>
        </p:txBody>
      </p:sp>
    </p:spTree>
    <p:extLst>
      <p:ext uri="{BB962C8B-B14F-4D97-AF65-F5344CB8AC3E}">
        <p14:creationId xmlns:p14="http://schemas.microsoft.com/office/powerpoint/2010/main" val="4062972089"/>
      </p:ext>
    </p:extLst>
  </p:cSld>
  <p:clrMapOvr>
    <a:masterClrMapping/>
  </p:clrMapOvr>
  <p:transition spd="med"/>
</p:sld>
</file>

<file path=ppt/theme/theme1.xml><?xml version="1.0" encoding="utf-8"?>
<a:theme xmlns:a="http://schemas.openxmlformats.org/drawingml/2006/main" name="34_DynamicRainbow">
  <a:themeElements>
    <a:clrScheme name="34_DynamicRainbow">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34_DynamicRainbow">
      <a:majorFont>
        <a:latin typeface="Graphik"/>
        <a:ea typeface="Graphik"/>
        <a:cs typeface="Graphik"/>
      </a:majorFont>
      <a:minorFont>
        <a:latin typeface="Graphik"/>
        <a:ea typeface="Graphik"/>
        <a:cs typeface="Graphik"/>
      </a:minorFont>
    </a:fontScheme>
    <a:fmtScheme name="34_DynamicRainbow">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rgbClr val="FFFFFF"/>
            </a:solidFill>
            <a:effectLst/>
            <a:uFillTx/>
            <a:latin typeface="Graphik-SemiboldItalic"/>
            <a:ea typeface="Graphik-SemiboldItalic"/>
            <a:cs typeface="Graphik-SemiboldItalic"/>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34_DynamicRainbow">
  <a:themeElements>
    <a:clrScheme name="34_DynamicRainbow">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34_DynamicRainbow">
      <a:majorFont>
        <a:latin typeface="Graphik"/>
        <a:ea typeface="Graphik"/>
        <a:cs typeface="Graphik"/>
      </a:majorFont>
      <a:minorFont>
        <a:latin typeface="Graphik"/>
        <a:ea typeface="Graphik"/>
        <a:cs typeface="Graphik"/>
      </a:minorFont>
    </a:fontScheme>
    <a:fmtScheme name="34_DynamicRainbow">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rgbClr val="FFFFFF"/>
            </a:solidFill>
            <a:effectLst/>
            <a:uFillTx/>
            <a:latin typeface="Graphik-SemiboldItalic"/>
            <a:ea typeface="Graphik-SemiboldItalic"/>
            <a:cs typeface="Graphik-SemiboldItalic"/>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6357</TotalTime>
  <Words>6010</Words>
  <Application>Microsoft Macintosh PowerPoint</Application>
  <PresentationFormat>Custom</PresentationFormat>
  <Paragraphs>607</Paragraphs>
  <Slides>97</Slides>
  <Notes>41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97</vt:i4>
      </vt:variant>
    </vt:vector>
  </HeadingPairs>
  <TitlesOfParts>
    <vt:vector size="106" baseType="lpstr">
      <vt:lpstr>Arial</vt:lpstr>
      <vt:lpstr>Cambria Math</vt:lpstr>
      <vt:lpstr>Graphik</vt:lpstr>
      <vt:lpstr>Graphik Compact</vt:lpstr>
      <vt:lpstr>Graphik Compact Regular</vt:lpstr>
      <vt:lpstr>Graphik-Medium</vt:lpstr>
      <vt:lpstr>Graphik-SemiboldItalic</vt:lpstr>
      <vt:lpstr>Helvetica Neue</vt:lpstr>
      <vt:lpstr>34_DynamicRainbow</vt:lpstr>
      <vt:lpstr>Aprendizaje No Supervisado</vt:lpstr>
      <vt:lpstr>Repaso clase anterior</vt:lpstr>
      <vt:lpstr>Métodos de ensamble</vt:lpstr>
      <vt:lpstr>Modelos que Votan</vt:lpstr>
      <vt:lpstr>Bagging</vt:lpstr>
      <vt:lpstr>Bagging</vt:lpstr>
      <vt:lpstr>Bosques aleatorios</vt:lpstr>
      <vt:lpstr>Boosting</vt:lpstr>
      <vt:lpstr>Boosting</vt:lpstr>
      <vt:lpstr>XGBoost</vt:lpstr>
      <vt:lpstr>PowerPoint Presentation</vt:lpstr>
      <vt:lpstr>Aprendizaje no supervisado</vt:lpstr>
      <vt:lpstr>Aprendizaje no supervisado</vt:lpstr>
      <vt:lpstr>Aprendizaje no supervisado</vt:lpstr>
      <vt:lpstr>Aprendizaje no supervisado</vt:lpstr>
      <vt:lpstr>PowerPoint Presentation</vt:lpstr>
      <vt:lpstr>Clustering</vt:lpstr>
      <vt:lpstr>Clustering</vt:lpstr>
      <vt:lpstr>PowerPoint Presentation</vt:lpstr>
      <vt:lpstr>Medidas de distancia o similitud</vt:lpstr>
      <vt:lpstr>Medidas de distancia o similitud</vt:lpstr>
      <vt:lpstr>Medidas de distancia o similitud</vt:lpstr>
      <vt:lpstr>PowerPoint Presentation</vt:lpstr>
      <vt:lpstr>K-means</vt:lpstr>
      <vt:lpstr>K-means</vt:lpstr>
      <vt:lpstr>K-means</vt:lpstr>
      <vt:lpstr>K-means</vt:lpstr>
      <vt:lpstr>K-means</vt:lpstr>
      <vt:lpstr>K-means</vt:lpstr>
      <vt:lpstr>K-means</vt:lpstr>
      <vt:lpstr>K-means</vt:lpstr>
      <vt:lpstr>K-means</vt:lpstr>
      <vt:lpstr>K-means</vt:lpstr>
      <vt:lpstr>K-means</vt:lpstr>
      <vt:lpstr>PowerPoint Presentation</vt:lpstr>
      <vt:lpstr>Método del codo</vt:lpstr>
      <vt:lpstr>Método del codo</vt:lpstr>
      <vt:lpstr>Método del codo</vt:lpstr>
      <vt:lpstr>Método del codo</vt:lpstr>
      <vt:lpstr>PowerPoint Presentation</vt:lpstr>
      <vt:lpstr>Índice de la silueta</vt:lpstr>
      <vt:lpstr>Índice de la silueta</vt:lpstr>
      <vt:lpstr>Índice de la silueta</vt:lpstr>
      <vt:lpstr>Índice de la silueta</vt:lpstr>
      <vt:lpstr>Índice de la silueta</vt:lpstr>
      <vt:lpstr>PowerPoint Presentation</vt:lpstr>
      <vt:lpstr>Fuerza de Predicción</vt:lpstr>
      <vt:lpstr>Fuerza de Predicción</vt:lpstr>
      <vt:lpstr>Fuerza de Predicción</vt:lpstr>
      <vt:lpstr>Fuerza de Predicción</vt:lpstr>
      <vt:lpstr>Fuerza de Predicción</vt:lpstr>
      <vt:lpstr>Fuerza de Predicción</vt:lpstr>
      <vt:lpstr>Fuerza de Predicción</vt:lpstr>
      <vt:lpstr>Fuerza de Predicción</vt:lpstr>
      <vt:lpstr>Fuerza de Predicción</vt:lpstr>
      <vt:lpstr>PowerPoint Presentation</vt:lpstr>
      <vt:lpstr>PowerPoint Presentation</vt:lpstr>
      <vt:lpstr>Modelo de Mixtura Gaussiana</vt:lpstr>
      <vt:lpstr>Modelo de Mixtura Gaussiana</vt:lpstr>
      <vt:lpstr>Modelo de Mixtura Gaussiana</vt:lpstr>
      <vt:lpstr>Modelo de Mixtura Gaussiana</vt:lpstr>
      <vt:lpstr>Modelo de Mixtura Gaussiana</vt:lpstr>
      <vt:lpstr>Modelo de Mixtura Gaussiana</vt:lpstr>
      <vt:lpstr>Modelo de Mixtura Gaussiana</vt:lpstr>
      <vt:lpstr>Modelo de Mixtura Gaussiana</vt:lpstr>
      <vt:lpstr>Modelo de Mixtura Gaussiana</vt:lpstr>
      <vt:lpstr>Modelo de Mixtura Gaussiana</vt:lpstr>
      <vt:lpstr>Modelo de Mixtura Gaussiana</vt:lpstr>
      <vt:lpstr>Modelo de Mixtura Gaussiana</vt:lpstr>
      <vt:lpstr>Modelo de Mixtura Gaussiana</vt:lpstr>
      <vt:lpstr>Modelo de Mixtura Gaussiana</vt:lpstr>
      <vt:lpstr>Modelo de Mixtura Gaussiana</vt:lpstr>
      <vt:lpstr>Modelo de Mixtura Gaussiana</vt:lpstr>
      <vt:lpstr>Modelo de Mixtura Gaussiana</vt:lpstr>
      <vt:lpstr>Modelo de Mixtura Gaussiana</vt:lpstr>
      <vt:lpstr>Modelo de Mixtura Gaussiana</vt:lpstr>
      <vt:lpstr>Modelo de Mixtura Gaussiana</vt:lpstr>
      <vt:lpstr>Modelo de Mixtura Gaussiana</vt:lpstr>
      <vt:lpstr>Modelo de Mixtura Gaussiana</vt:lpstr>
      <vt:lpstr>PowerPoint Presentation</vt:lpstr>
      <vt:lpstr>PowerPoint Presentation</vt:lpstr>
      <vt:lpstr>Reducción de dimensionalidad</vt:lpstr>
      <vt:lpstr>PowerPoint Presentation</vt:lpstr>
      <vt:lpstr>Análisis de componentes principales </vt:lpstr>
      <vt:lpstr>Análisis de componentes principales </vt:lpstr>
      <vt:lpstr>Análisis de componentes principales </vt:lpstr>
      <vt:lpstr>Análisis de componentes principales </vt:lpstr>
      <vt:lpstr>Análisis de componentes principales </vt:lpstr>
      <vt:lpstr>Análisis de componentes principales </vt:lpstr>
      <vt:lpstr>Análisis de componentes principales </vt:lpstr>
      <vt:lpstr>Análisis de componentes principales </vt:lpstr>
      <vt:lpstr>Análisis de componentes principales </vt:lpstr>
      <vt:lpstr>Análisis de componentes principales </vt:lpstr>
      <vt:lpstr>Análisis de componentes principales </vt:lpstr>
      <vt:lpstr>Análisis de componentes principales </vt:lpstr>
      <vt:lpstr>Análisis de componentes principales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Redes Neuronales</dc:title>
  <cp:lastModifiedBy>Facundo Adrián Lucianna</cp:lastModifiedBy>
  <cp:revision>65</cp:revision>
  <dcterms:modified xsi:type="dcterms:W3CDTF">2024-06-09T14:04:10Z</dcterms:modified>
</cp:coreProperties>
</file>